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5" r:id="rId3"/>
    <p:sldId id="266" r:id="rId4"/>
    <p:sldId id="268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67" r:id="rId14"/>
    <p:sldId id="275" r:id="rId15"/>
    <p:sldId id="269" r:id="rId16"/>
    <p:sldId id="26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EA34"/>
    <a:srgbClr val="FF0066"/>
    <a:srgbClr val="7DB268"/>
    <a:srgbClr val="749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F46D3-56A2-4AFB-B651-147C747573E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7E86A-B60A-438E-A5E5-A3CE99996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0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63074-CF60-453C-B9DD-AC87A09DCD67}" type="datetimeFigureOut">
              <a:rPr lang="ru-RU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875806-30C4-44BE-BE1C-1C107D03D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9EF7-7D8B-402C-A893-6EF91159DEF3}" type="datetimeFigureOut">
              <a:rPr lang="ru-RU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5568-EA56-4E47-8A75-DCF56C1FB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24A4-A168-4A20-9750-67B778CB42ED}" type="datetimeFigureOut">
              <a:rPr lang="ru-RU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290B-0384-403E-82CC-91A230A42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60CD-3043-4995-8C01-68D138ED8226}" type="datetimeFigureOut">
              <a:rPr lang="ru-RU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EE741-874A-4028-91D7-3938B983E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25107-7B9A-4E07-857F-74537E8FAAC0}" type="datetimeFigureOut">
              <a:rPr lang="ru-RU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BEF9-B2BE-4578-8A0F-4AE28E6D2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DD24-F759-4D72-A74C-25602D6ECB5E}" type="datetimeFigureOut">
              <a:rPr lang="ru-RU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B53E-39A4-4B3D-98E6-B5D6247E9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733695-0BD0-41DC-9D75-83053F604CBC}" type="datetimeFigureOut">
              <a:rPr lang="ru-RU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CECB38-DE66-42A4-A2EB-0DBA7B0BF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4378E-8163-48EB-83AD-4C020752E820}" type="datetimeFigureOut">
              <a:rPr lang="ru-RU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FADC-562D-4309-BE9A-3FC52CAB8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AF82-2171-4C2B-8CA6-BAE751D41BAB}" type="datetimeFigureOut">
              <a:rPr lang="ru-RU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DDB7-84E2-4908-A73B-1F2FDB7C3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3BE7-8BD5-4897-883C-4E58735F6CF0}" type="datetimeFigureOut">
              <a:rPr lang="ru-RU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496F-1BC3-4777-95C6-B265F116A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C1C91-E6E8-48AC-A16D-01DA0E55F24C}" type="datetimeFigureOut">
              <a:rPr lang="ru-RU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99CC-E4E3-4E30-A763-141E80ECF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6CDBD6-2976-44A7-9C37-32EF90E8974D}" type="datetimeFigureOut">
              <a:rPr lang="ru-RU"/>
              <a:pPr>
                <a:defRPr/>
              </a:pPr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70BB7-59C1-452A-AB23-9A8B00352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9" r:id="rId5"/>
    <p:sldLayoutId id="2147483710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FEB80A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FEB80A"/>
        </a:buClr>
        <a:buFont typeface="Georgia" pitchFamily="18" charset="0"/>
        <a:buChar char="▫"/>
        <a:defRPr sz="2000" kern="1200">
          <a:solidFill>
            <a:srgbClr val="FEB80A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395288" y="1268413"/>
            <a:ext cx="8497887" cy="237661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услуг обязательного страхования гражданской ответственности владельцев транспортных средств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9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начальной (максимальной) цены контракта:</a:t>
            </a:r>
            <a:endParaRPr lang="ru-RU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25658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 обоснования –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тарифный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(максимальная) цена контракта рассчитывается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информации, указанной в описании объекта закупки,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формулам с применением максимального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тарифа 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722 рубля: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для транспортных средств категории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= ТБ x КТ x КБМ x КВС x КО x КМ x КС,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для категории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M, C, CE, D, DE,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тракторы, самоходные дорожно-строительные и иные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= ТБ x КТ x КБМ x КВС x КО x КС,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 применением максимального базового тарифа, установленного Указанием Банка России № 6007-У.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извещение об осуществлении закупки и (или) документации о закупке (для закрытых способов) включаются сведения о методе обоснования, источнике цен на услуги, расчет с применением формул, указанных в настоящем слайде.</a:t>
            </a:r>
          </a:p>
        </p:txBody>
      </p:sp>
    </p:spTree>
    <p:extLst>
      <p:ext uri="{BB962C8B-B14F-4D97-AF65-F5344CB8AC3E}">
        <p14:creationId xmlns:p14="http://schemas.microsoft.com/office/powerpoint/2010/main" val="138641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86409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участникам закупки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32435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3,4,5,7,7.1,9,10,11 части 1 статьи 31 Закона о контрактной системе;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 части 1 статьи 31 Закона о контрактной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– лицензия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осуществлять обязательное страхование гражданской ответственности владельцев транспортных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/>
          <a:lstStyle/>
          <a:p>
            <a:pPr algn="ctr"/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условий контракта: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01704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условия, установленного частью 2 статьи 34 ФЗ № 44, а том, что цена является твердой, указываются формула цены и максимальной значение цены контракта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Постановлением Правительства РФ №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января 2014 г.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установлении случаев, в которых при заключении контракта в документации о закупке указываются формула цены и максимальное значение цены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контракта»;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приложение к  проекту контракту переносится таблица из описания объекта закупки со всей информацией о транспортном средстве, коэффициентами, в таблице остаются не заполненными только два столба (базовый тариф и страховая премия)  (указанная информация заполняется заказчиком после определения победителя или единственного участника в случае признания закупки несостоявшейся и направлении проекта контракта на подписание);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удостоверяющим осуществление обязательного страхования, должен являться страховой полис обязательного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по договору обязательного страхования уплачивается владельцем транспортного средства страховщику при заключении договора обязательного страхования единовременно наличными деньгами или в безналичном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7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2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17646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05.04.2013 № 44-ФЗ «О контрактной системе в сфере закупок товаров, работ, услуг для обеспечения государственных и муниципальных нужд;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26.07.2006 № 135-ФЗ «О защите конкуренции»;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25.04.2002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40-ФЗ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 страховании гражданской ответственности владельцев транспортных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 России от 19.09.2014 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431-П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обязательного страхования гражданской ответственности владельцев транспортных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средств»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Банка России от 08.12.2021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6007-У «О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тарифах по обязательному страхованию гражданской ответственности владельцев транспортных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средств» (редакция от 28.07.2022).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072074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описания объекта закупки также необходимы будут паспорт транспортного средства (далее – ПТС), свидетельство о государственной регистрации транспортного средства (далее – Свидетельство) и предыдущий полис ОСАГО!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6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9346"/>
            <a:ext cx="8229600" cy="576064"/>
          </a:xfrm>
        </p:spPr>
        <p:txBody>
          <a:bodyPr/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осуществления закупки: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865" y="526718"/>
            <a:ext cx="9036496" cy="43243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конкурс в электронной форме;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аукцион;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котировок в электронной форме;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у единственного поставщика (подрядчика, исполнителя) (пункты 4 и 5 части 1 статьи 93 ФЗ № 44.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320480" cy="324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95" y="3212977"/>
            <a:ext cx="4098032" cy="324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20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76592"/>
            <a:ext cx="8229600" cy="64807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объекта закупки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/>
          <a:lstStyle/>
          <a:p>
            <a:pPr marL="109537" indent="0" algn="ctr"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описание объекта закупки включается следующая информация: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транспортного средства (в соответствии с ПТС и свидетельством);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выпуска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средства (в соответствии с ПТС и свидетельством);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ощность двигателя, для категории С также разрешенная максимальная масса, а для категории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пассажирских мест (в соответствии с ПТС и свидетельством);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предыдущий полис  страхования (сведения по сроку);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страховых тарифом в зависимости от: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преимущественного использования транспортного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(КТ);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наличия или отсутствия страхового возмещения, осуществленного страховщиками в предшествующий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(КБМ;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технических характеристик (мощности двигателя) транспортного средства (КМ);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отсутствия в договоре обязательного страхования условия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предусматривающего управление транспортным средством только указанными страхователем водителями (КО);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 (навыков) допущенных к управлению транспортным средством водителей (стажа управления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водителя) (КВС);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сезонного использования транспортного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(КС);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срока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 (КП)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08" y="571480"/>
            <a:ext cx="89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осуществляется по правилам, установленным статьей 33 ФЗ № 44 с соблюдением запретов, установленных антимонопольным законодательством (статья 17 Закона о защите конкуренции);</a:t>
            </a:r>
          </a:p>
          <a:p>
            <a:pPr marL="342900" indent="-342900"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описании объекта закупки должны использоваться коэффициенты страховых тарифом, установленные Указанием Банка России № 6007-У;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   можно делать в виде таблицы.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06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2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5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2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4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78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751</TotalTime>
  <Words>764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Городская</vt:lpstr>
      <vt:lpstr>Закупка услуг обязательного страхования гражданской ответственности владельцев транспортных средств</vt:lpstr>
      <vt:lpstr>Нормативно-правовая база </vt:lpstr>
      <vt:lpstr>Способы осуществления закупки:</vt:lpstr>
      <vt:lpstr>Описание объекта закупки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Обоснование начальной (максимальной) цены контракта:</vt:lpstr>
      <vt:lpstr>Требования к участникам закупки</vt:lpstr>
      <vt:lpstr>Особенности условий контракта: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Типичные нарушения законодательства о контрактной системе. Административная и судебная практика</dc:title>
  <dc:creator>LENOVO</dc:creator>
  <cp:lastModifiedBy>Администратор</cp:lastModifiedBy>
  <cp:revision>116</cp:revision>
  <dcterms:created xsi:type="dcterms:W3CDTF">2015-02-12T15:17:47Z</dcterms:created>
  <dcterms:modified xsi:type="dcterms:W3CDTF">2022-11-13T12:49:08Z</dcterms:modified>
</cp:coreProperties>
</file>