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90" r:id="rId3"/>
    <p:sldId id="291" r:id="rId4"/>
    <p:sldId id="292" r:id="rId5"/>
    <p:sldId id="293" r:id="rId6"/>
    <p:sldId id="304" r:id="rId7"/>
    <p:sldId id="294" r:id="rId8"/>
    <p:sldId id="303" r:id="rId9"/>
    <p:sldId id="301" r:id="rId10"/>
    <p:sldId id="295" r:id="rId11"/>
    <p:sldId id="298" r:id="rId12"/>
    <p:sldId id="307" r:id="rId13"/>
    <p:sldId id="297" r:id="rId14"/>
    <p:sldId id="306" r:id="rId15"/>
    <p:sldId id="305" r:id="rId16"/>
    <p:sldId id="299" r:id="rId17"/>
    <p:sldId id="300" r:id="rId18"/>
    <p:sldId id="302" r:id="rId19"/>
    <p:sldId id="313" r:id="rId20"/>
    <p:sldId id="314" r:id="rId21"/>
    <p:sldId id="267" r:id="rId2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5DC"/>
    <a:srgbClr val="FB4D3B"/>
    <a:srgbClr val="AF8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88E4C7F-C887-4837-B972-B07673BCDFF4}" type="datetimeFigureOut">
              <a:rPr lang="ru-RU" smtClean="0"/>
              <a:pPr/>
              <a:t>13.11.2022</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673992-1855-48C8-BB7D-422D6D175A05}" type="slidenum">
              <a:rPr lang="ru-RU" smtClean="0"/>
              <a:pPr/>
              <a:t>‹#›</a:t>
            </a:fld>
            <a:endParaRPr lang="ru-RU"/>
          </a:p>
        </p:txBody>
      </p:sp>
    </p:spTree>
    <p:extLst>
      <p:ext uri="{BB962C8B-B14F-4D97-AF65-F5344CB8AC3E}">
        <p14:creationId xmlns:p14="http://schemas.microsoft.com/office/powerpoint/2010/main" val="2464481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7280961-AAD6-4227-91E1-3DC78A0AF2D3}" type="datetimeFigureOut">
              <a:rPr lang="ru-RU" smtClean="0"/>
              <a:pPr/>
              <a:t>13.11.2022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13F3999-878F-4DC0-A2E9-96E1BBCE72D5}" type="slidenum">
              <a:rPr lang="ru-RU" smtClean="0"/>
              <a:pPr/>
              <a:t>‹#›</a:t>
            </a:fld>
            <a:endParaRPr lang="ru-RU"/>
          </a:p>
        </p:txBody>
      </p:sp>
    </p:spTree>
    <p:extLst>
      <p:ext uri="{BB962C8B-B14F-4D97-AF65-F5344CB8AC3E}">
        <p14:creationId xmlns:p14="http://schemas.microsoft.com/office/powerpoint/2010/main" val="300638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26BB2B8-322C-4FFC-A24D-970C17F1C1B5}" type="datetimeFigureOut">
              <a:rPr lang="ru-RU" smtClean="0"/>
              <a:pPr/>
              <a:t>13.11.2022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6675DD9-E532-46C0-BF2A-86AC7FCB3AF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26BB2B8-322C-4FFC-A24D-970C17F1C1B5}" type="datetimeFigureOut">
              <a:rPr lang="ru-RU" smtClean="0"/>
              <a:pPr/>
              <a:t>13.11.2022</a:t>
            </a:fld>
            <a:endParaRPr lang="ru-RU"/>
          </a:p>
        </p:txBody>
      </p:sp>
      <p:sp>
        <p:nvSpPr>
          <p:cNvPr id="27" name="Номер слайда 26"/>
          <p:cNvSpPr>
            <a:spLocks noGrp="1"/>
          </p:cNvSpPr>
          <p:nvPr>
            <p:ph type="sldNum" sz="quarter" idx="11"/>
          </p:nvPr>
        </p:nvSpPr>
        <p:spPr/>
        <p:txBody>
          <a:bodyPr rtlCol="0"/>
          <a:lstStyle/>
          <a:p>
            <a:fld id="{96675DD9-E532-46C0-BF2A-86AC7FCB3AF5}"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26BB2B8-322C-4FFC-A24D-970C17F1C1B5}" type="datetimeFigureOut">
              <a:rPr lang="ru-RU" smtClean="0"/>
              <a:pPr/>
              <a:t>13.11.2022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96675DD9-E532-46C0-BF2A-86AC7FCB3AF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26BB2B8-322C-4FFC-A24D-970C17F1C1B5}" type="datetimeFigureOut">
              <a:rPr lang="ru-RU" smtClean="0"/>
              <a:pPr/>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675DD9-E532-46C0-BF2A-86AC7FCB3AF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26BB2B8-322C-4FFC-A24D-970C17F1C1B5}" type="datetimeFigureOut">
              <a:rPr lang="ru-RU" smtClean="0"/>
              <a:pPr/>
              <a:t>13.11.2022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6675DD9-E532-46C0-BF2A-86AC7FCB3AF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8458200" cy="3147832"/>
          </a:xfrm>
        </p:spPr>
        <p:txBody>
          <a:bodyPr>
            <a:normAutofit/>
          </a:bodyPr>
          <a:lstStyle/>
          <a:p>
            <a:pPr algn="ctr"/>
            <a:r>
              <a:rPr lang="ru-RU" b="1" dirty="0" smtClean="0">
                <a:solidFill>
                  <a:schemeClr val="tx1"/>
                </a:solidFill>
                <a:latin typeface="Times New Roman" pitchFamily="18" charset="0"/>
                <a:cs typeface="Times New Roman" pitchFamily="18" charset="0"/>
              </a:rPr>
              <a:t>Новые правила осуществления приемки по законодательству о контрактной системе</a:t>
            </a:r>
            <a:endParaRPr lang="ru-RU" b="1" dirty="0">
              <a:solidFill>
                <a:schemeClr val="tx1"/>
              </a:solidFill>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6357950" y="5715016"/>
            <a:ext cx="2432720" cy="384448"/>
          </a:xfrm>
        </p:spPr>
        <p:txBody>
          <a:bodyPr>
            <a:noAutofit/>
          </a:bodyPr>
          <a:lstStyle/>
          <a:p>
            <a:r>
              <a:rPr lang="ru-RU" sz="1400" b="1" dirty="0" smtClean="0">
                <a:latin typeface="Times New Roman" panose="02020603050405020304" pitchFamily="18" charset="0"/>
                <a:cs typeface="Times New Roman" panose="02020603050405020304" pitchFamily="18" charset="0"/>
              </a:rPr>
              <a:t>Автор: Долгополова Ксения Андреевна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066800"/>
          </a:xfrm>
        </p:spPr>
        <p:txBody>
          <a:bodyPr>
            <a:norm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ДОКУМЕНТ О ПРИЕМКЕ,</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cs typeface="Times New Roman" panose="02020603050405020304" pitchFamily="18" charset="0"/>
              </a:rPr>
              <a:t>направляемый поставщиком (подрядчиком, исполнителем) при электронном актировании должен содержать:</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124744"/>
            <a:ext cx="9108504" cy="5544616"/>
          </a:xfrm>
        </p:spPr>
        <p:txBody>
          <a:bodyPr>
            <a:normAutofit fontScale="70000" lnSpcReduction="20000"/>
          </a:bodyPr>
          <a:lstStyle/>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идентификационный </a:t>
            </a:r>
            <a:r>
              <a:rPr lang="ru-RU" sz="1800" dirty="0">
                <a:latin typeface="Times New Roman" panose="02020603050405020304" pitchFamily="18" charset="0"/>
                <a:cs typeface="Times New Roman" panose="02020603050405020304" pitchFamily="18" charset="0"/>
              </a:rPr>
              <a:t>код </a:t>
            </a:r>
            <a:r>
              <a:rPr lang="ru-RU" sz="1800" dirty="0" smtClean="0">
                <a:latin typeface="Times New Roman" panose="02020603050405020304" pitchFamily="18" charset="0"/>
                <a:cs typeface="Times New Roman" panose="02020603050405020304" pitchFamily="18" charset="0"/>
              </a:rPr>
              <a:t>закупки, указанный в контракте;</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наименование, место нахождения </a:t>
            </a:r>
            <a:r>
              <a:rPr lang="ru-RU" sz="1800" dirty="0" smtClean="0">
                <a:latin typeface="Times New Roman" panose="02020603050405020304" pitchFamily="18" charset="0"/>
                <a:cs typeface="Times New Roman" panose="02020603050405020304" pitchFamily="18" charset="0"/>
              </a:rPr>
              <a:t>заказчика, указанные в контракте;</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наименование объекта </a:t>
            </a:r>
            <a:r>
              <a:rPr lang="ru-RU" sz="1800" dirty="0" smtClean="0">
                <a:latin typeface="Times New Roman" panose="02020603050405020304" pitchFamily="18" charset="0"/>
                <a:cs typeface="Times New Roman" panose="02020603050405020304" pitchFamily="18" charset="0"/>
              </a:rPr>
              <a:t>закупки, указанное в контракте;</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место </a:t>
            </a:r>
            <a:r>
              <a:rPr lang="ru-RU" sz="1800" dirty="0">
                <a:latin typeface="Times New Roman" panose="02020603050405020304" pitchFamily="18" charset="0"/>
                <a:cs typeface="Times New Roman" panose="02020603050405020304" pitchFamily="18" charset="0"/>
              </a:rPr>
              <a:t>поставки товара, выполнения работы, оказания </a:t>
            </a:r>
            <a:r>
              <a:rPr lang="ru-RU" sz="1800" dirty="0" smtClean="0">
                <a:latin typeface="Times New Roman" panose="02020603050405020304" pitchFamily="18" charset="0"/>
                <a:cs typeface="Times New Roman" panose="02020603050405020304" pitchFamily="18" charset="0"/>
              </a:rPr>
              <a:t>услуги, указанное в контракте;</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информацию о поставщике (подрядчике, исполнителе), предусмотренную подпунктами </a:t>
            </a:r>
            <a:r>
              <a:rPr lang="ru-RU" sz="1800" dirty="0" smtClean="0">
                <a:latin typeface="Times New Roman" panose="02020603050405020304" pitchFamily="18" charset="0"/>
                <a:cs typeface="Times New Roman" panose="02020603050405020304" pitchFamily="18" charset="0"/>
              </a:rPr>
              <a:t>а, г </a:t>
            </a:r>
            <a:r>
              <a:rPr lang="ru-RU" sz="1800" dirty="0">
                <a:latin typeface="Times New Roman" panose="02020603050405020304" pitchFamily="18" charset="0"/>
                <a:cs typeface="Times New Roman" panose="02020603050405020304" pitchFamily="18" charset="0"/>
              </a:rPr>
              <a:t>и </a:t>
            </a:r>
            <a:r>
              <a:rPr lang="ru-RU" sz="1800" dirty="0" smtClean="0">
                <a:latin typeface="Times New Roman" panose="02020603050405020304" pitchFamily="18" charset="0"/>
                <a:cs typeface="Times New Roman" panose="02020603050405020304" pitchFamily="18" charset="0"/>
              </a:rPr>
              <a:t>е </a:t>
            </a:r>
            <a:r>
              <a:rPr lang="ru-RU" sz="1800" dirty="0">
                <a:latin typeface="Times New Roman" panose="02020603050405020304" pitchFamily="18" charset="0"/>
                <a:cs typeface="Times New Roman" panose="02020603050405020304" pitchFamily="18" charset="0"/>
              </a:rPr>
              <a:t>части 1 статьи 43 </a:t>
            </a:r>
            <a:r>
              <a:rPr lang="ru-RU" sz="1800" dirty="0" smtClean="0">
                <a:latin typeface="Times New Roman" panose="02020603050405020304" pitchFamily="18" charset="0"/>
                <a:cs typeface="Times New Roman" panose="02020603050405020304" pitchFamily="18" charset="0"/>
              </a:rPr>
              <a:t>Закона о контрактной системе, указанные в контракте;</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единицу </a:t>
            </a:r>
            <a:r>
              <a:rPr lang="ru-RU" sz="1800" dirty="0">
                <a:latin typeface="Times New Roman" panose="02020603050405020304" pitchFamily="18" charset="0"/>
                <a:cs typeface="Times New Roman" panose="02020603050405020304" pitchFamily="18" charset="0"/>
              </a:rPr>
              <a:t>измерения поставленного товара (при осуществлении закупки товара, в том числе поставляемого заказчику при выполнении закупаемых работ, оказании закупаемых услуг), выполненной работы, оказанной </a:t>
            </a:r>
            <a:r>
              <a:rPr lang="ru-RU" sz="1800" dirty="0" smtClean="0">
                <a:latin typeface="Times New Roman" panose="02020603050405020304" pitchFamily="18" charset="0"/>
                <a:cs typeface="Times New Roman" panose="02020603050405020304" pitchFamily="18" charset="0"/>
              </a:rPr>
              <a:t>услуги, указанную в контракте;</a:t>
            </a:r>
            <a:endParaRPr lang="ru-RU"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наименование </a:t>
            </a:r>
            <a:r>
              <a:rPr lang="ru-RU" sz="1800" dirty="0">
                <a:latin typeface="Times New Roman" panose="02020603050405020304" pitchFamily="18" charset="0"/>
                <a:cs typeface="Times New Roman" panose="02020603050405020304" pitchFamily="18" charset="0"/>
              </a:rPr>
              <a:t>поставленного товара, выполненной работы, оказанной услуги;</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наименование </a:t>
            </a:r>
            <a:r>
              <a:rPr lang="ru-RU" sz="1800" dirty="0">
                <a:latin typeface="Times New Roman" panose="02020603050405020304" pitchFamily="18" charset="0"/>
                <a:cs typeface="Times New Roman" panose="02020603050405020304" pitchFamily="18" charset="0"/>
              </a:rPr>
              <a:t>страны происхождения поставленного товара (при осуществлении закупки товара, в том числе поставляемого заказчику при выполнении закупаемых работ, оказании закупаемых услуг);</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информацию </a:t>
            </a:r>
            <a:r>
              <a:rPr lang="ru-RU" sz="1800" dirty="0">
                <a:latin typeface="Times New Roman" panose="02020603050405020304" pitchFamily="18" charset="0"/>
                <a:cs typeface="Times New Roman" panose="02020603050405020304" pitchFamily="18" charset="0"/>
              </a:rPr>
              <a:t>о количестве поставленного товара (при осуществлении закупки товара, в том числе поставляемого заказчику при выполнении закупаемых работ, оказании закупаемых услуг);</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информацию </a:t>
            </a:r>
            <a:r>
              <a:rPr lang="ru-RU" sz="1800" dirty="0">
                <a:latin typeface="Times New Roman" panose="02020603050405020304" pitchFamily="18" charset="0"/>
                <a:cs typeface="Times New Roman" panose="02020603050405020304" pitchFamily="18" charset="0"/>
              </a:rPr>
              <a:t>об объеме выполненной работы, оказанной услуги;</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стоимость </a:t>
            </a:r>
            <a:r>
              <a:rPr lang="ru-RU" sz="1800" dirty="0">
                <a:latin typeface="Times New Roman" panose="02020603050405020304" pitchFamily="18" charset="0"/>
                <a:cs typeface="Times New Roman" panose="02020603050405020304" pitchFamily="18" charset="0"/>
              </a:rPr>
              <a:t>исполненных поставщиком (подрядчиком, исполнителем) обязательств, предусмотренных контрактом, с указанием цены за единицу поставленного товара (при осуществлении закупки товара, в том числе поставляемого заказчику при выполнении закупаемых работ, оказании закупаемых услуг), выполненной работы, оказанной услуги;</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иную </a:t>
            </a:r>
            <a:r>
              <a:rPr lang="ru-RU" sz="1800" dirty="0">
                <a:latin typeface="Times New Roman" panose="02020603050405020304" pitchFamily="18" charset="0"/>
                <a:cs typeface="Times New Roman" panose="02020603050405020304" pitchFamily="18" charset="0"/>
              </a:rPr>
              <a:t>информацию с учетом требований, установленных в соответствии с частью 3 статьи 5 </a:t>
            </a:r>
            <a:r>
              <a:rPr lang="ru-RU" sz="1800" dirty="0" smtClean="0">
                <a:latin typeface="Times New Roman" panose="02020603050405020304" pitchFamily="18" charset="0"/>
                <a:cs typeface="Times New Roman" panose="02020603050405020304" pitchFamily="18" charset="0"/>
              </a:rPr>
              <a:t>Закона о контрактной системе.</a:t>
            </a:r>
          </a:p>
          <a:p>
            <a:pPr marL="109728" indent="0" algn="just">
              <a:buNone/>
            </a:pPr>
            <a:r>
              <a:rPr lang="ru-RU" sz="1800" dirty="0" smtClean="0">
                <a:latin typeface="Times New Roman" panose="02020603050405020304" pitchFamily="18" charset="0"/>
                <a:cs typeface="Times New Roman" panose="02020603050405020304" pitchFamily="18" charset="0"/>
              </a:rPr>
              <a:t>	</a:t>
            </a:r>
            <a:r>
              <a:rPr lang="ru-RU" sz="1800" b="1" i="1" u="sng" dirty="0" smtClean="0">
                <a:latin typeface="Times New Roman" panose="02020603050405020304" pitchFamily="18" charset="0"/>
                <a:cs typeface="Times New Roman" panose="02020603050405020304" pitchFamily="18" charset="0"/>
              </a:rPr>
              <a:t>К документу о приемке могут </a:t>
            </a:r>
            <a:r>
              <a:rPr lang="ru-RU" sz="1800" b="1" i="1" u="sng" dirty="0">
                <a:latin typeface="Times New Roman" panose="02020603050405020304" pitchFamily="18" charset="0"/>
                <a:cs typeface="Times New Roman" panose="02020603050405020304" pitchFamily="18" charset="0"/>
              </a:rPr>
              <a:t>прилагаться документы, которые считаются его неотъемлемой </a:t>
            </a:r>
            <a:r>
              <a:rPr lang="ru-RU" sz="1800" b="1" i="1" u="sng" dirty="0" smtClean="0">
                <a:latin typeface="Times New Roman" panose="02020603050405020304" pitchFamily="18" charset="0"/>
                <a:cs typeface="Times New Roman" panose="02020603050405020304" pitchFamily="18" charset="0"/>
              </a:rPr>
              <a:t>частью (приоритет за информацией, указанной в документе о приемке).</a:t>
            </a:r>
          </a:p>
          <a:p>
            <a:pPr marL="109728" indent="0" algn="ctr">
              <a:buNone/>
            </a:pPr>
            <a:r>
              <a:rPr lang="ru-RU" sz="1800" b="1" dirty="0" smtClean="0">
                <a:latin typeface="Times New Roman" panose="02020603050405020304" pitchFamily="18" charset="0"/>
                <a:cs typeface="Times New Roman" panose="02020603050405020304" pitchFamily="18" charset="0"/>
              </a:rPr>
              <a:t>Приказ </a:t>
            </a:r>
            <a:r>
              <a:rPr lang="ru-RU" sz="1800" b="1" dirty="0">
                <a:latin typeface="Times New Roman" panose="02020603050405020304" pitchFamily="18" charset="0"/>
                <a:cs typeface="Times New Roman" panose="02020603050405020304" pitchFamily="18" charset="0"/>
              </a:rPr>
              <a:t>ФНС России от 19.12.2018 </a:t>
            </a: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ММВ-7-15/820@</a:t>
            </a:r>
          </a:p>
          <a:p>
            <a:pPr marL="109728" indent="0" algn="just">
              <a:buNone/>
            </a:pPr>
            <a:r>
              <a:rPr lang="ru-RU" sz="1800" dirty="0" smtClean="0">
                <a:latin typeface="Times New Roman" panose="02020603050405020304" pitchFamily="18" charset="0"/>
                <a:cs typeface="Times New Roman" panose="02020603050405020304" pitchFamily="18" charset="0"/>
              </a:rPr>
              <a:t>«Об </a:t>
            </a:r>
            <a:r>
              <a:rPr lang="ru-RU" sz="1800" dirty="0">
                <a:latin typeface="Times New Roman" panose="02020603050405020304" pitchFamily="18" charset="0"/>
                <a:cs typeface="Times New Roman" panose="02020603050405020304" pitchFamily="18" charset="0"/>
              </a:rPr>
              <a:t>утверждении формата счета-фактуры, формата представления документа об отгрузке товаров (выполнении работ), передаче имущественных прав (документа об оказании услуг), включающего в себя счет-фактуру, и формата представления документа об отгрузке товаров (выполнении работ), передаче имущественных прав (документа об оказании услуг) в электронной </a:t>
            </a:r>
            <a:r>
              <a:rPr lang="ru-RU" sz="1800" dirty="0" smtClean="0">
                <a:latin typeface="Times New Roman" panose="02020603050405020304" pitchFamily="18" charset="0"/>
                <a:cs typeface="Times New Roman" panose="02020603050405020304" pitchFamily="18" charset="0"/>
              </a:rPr>
              <a:t>форме»</a:t>
            </a:r>
          </a:p>
          <a:p>
            <a:pPr marL="109728" indent="0" algn="ctr">
              <a:buNone/>
            </a:pPr>
            <a:r>
              <a:rPr lang="ru-RU" sz="1800" b="1" dirty="0" smtClean="0">
                <a:latin typeface="Times New Roman" panose="02020603050405020304" pitchFamily="18" charset="0"/>
                <a:cs typeface="Times New Roman" panose="02020603050405020304" pitchFamily="18" charset="0"/>
              </a:rPr>
              <a:t>Письмо </a:t>
            </a:r>
            <a:r>
              <a:rPr lang="ru-RU" sz="1800" b="1" dirty="0">
                <a:latin typeface="Times New Roman" panose="02020603050405020304" pitchFamily="18" charset="0"/>
                <a:cs typeface="Times New Roman" panose="02020603050405020304" pitchFamily="18" charset="0"/>
              </a:rPr>
              <a:t>Казначейства России N 14-00-06/27476, ФНС России </a:t>
            </a:r>
            <a:r>
              <a:rPr lang="ru-RU" sz="1800" b="1" dirty="0" smtClean="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АС-4-15/26126@ от 18.12.2019</a:t>
            </a:r>
          </a:p>
          <a:p>
            <a:pPr marL="109728" indent="0" algn="just">
              <a:buNone/>
            </a:pPr>
            <a:r>
              <a:rPr lang="ru-RU" sz="1800" dirty="0" smtClean="0">
                <a:latin typeface="Times New Roman" panose="02020603050405020304" pitchFamily="18" charset="0"/>
                <a:cs typeface="Times New Roman" panose="02020603050405020304" pitchFamily="18" charset="0"/>
              </a:rPr>
              <a:t>«Об </a:t>
            </a:r>
            <a:r>
              <a:rPr lang="ru-RU" sz="1800" dirty="0">
                <a:latin typeface="Times New Roman" panose="02020603050405020304" pitchFamily="18" charset="0"/>
                <a:cs typeface="Times New Roman" panose="02020603050405020304" pitchFamily="18" charset="0"/>
              </a:rPr>
              <a:t>электронном документообороте документов о приемке товаров (выполнении работ, оказании услуг), сформированных с использованием единой информационной системы в сфере </a:t>
            </a:r>
            <a:r>
              <a:rPr lang="ru-RU" sz="1800" dirty="0" smtClean="0">
                <a:latin typeface="Times New Roman" panose="02020603050405020304" pitchFamily="18" charset="0"/>
                <a:cs typeface="Times New Roman" panose="02020603050405020304" pitchFamily="18" charset="0"/>
              </a:rPr>
              <a:t>закупок»</a:t>
            </a:r>
            <a:endParaRPr lang="ru-RU" sz="1800" dirty="0">
              <a:latin typeface="Times New Roman" panose="02020603050405020304" pitchFamily="18" charset="0"/>
              <a:cs typeface="Times New Roman" panose="02020603050405020304" pitchFamily="18" charset="0"/>
            </a:endParaRPr>
          </a:p>
          <a:p>
            <a:pPr marL="109728" indent="0" algn="ctr">
              <a:buNone/>
            </a:pPr>
            <a:endParaRPr lang="ru-RU" sz="1800" b="1" dirty="0">
              <a:latin typeface="Times New Roman" panose="02020603050405020304" pitchFamily="18" charset="0"/>
              <a:cs typeface="Times New Roman" panose="02020603050405020304" pitchFamily="18" charset="0"/>
            </a:endParaRPr>
          </a:p>
          <a:p>
            <a:pPr marL="109728" indent="0" algn="just">
              <a:buNone/>
            </a:pPr>
            <a:endParaRPr lang="ru-RU" sz="1800" b="1" i="1" u="sng" dirty="0" smtClean="0">
              <a:latin typeface="Times New Roman" panose="02020603050405020304" pitchFamily="18" charset="0"/>
              <a:cs typeface="Times New Roman" panose="02020603050405020304" pitchFamily="18" charset="0"/>
            </a:endParaRPr>
          </a:p>
          <a:p>
            <a:pPr marL="109728" indent="0">
              <a:buNone/>
            </a:pPr>
            <a:endParaRPr lang="ru-RU" sz="2000" b="1" i="1" u="sng" dirty="0">
              <a:latin typeface="Times New Roman" panose="02020603050405020304" pitchFamily="18" charset="0"/>
              <a:cs typeface="Times New Roman" panose="02020603050405020304" pitchFamily="18" charset="0"/>
            </a:endParaRPr>
          </a:p>
          <a:p>
            <a:pPr marL="109728" indent="0">
              <a:buNone/>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88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819" y="476672"/>
            <a:ext cx="8229600" cy="792088"/>
          </a:xfrm>
        </p:spPr>
        <p:txBody>
          <a:bodyPr>
            <a:normAutofit fontScale="90000"/>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
            </a:r>
            <a:br>
              <a:rPr lang="ru-RU" sz="2000" b="1" dirty="0" smtClean="0">
                <a:solidFill>
                  <a:schemeClr val="tx1"/>
                </a:solidFill>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Письмо </a:t>
            </a:r>
            <a:r>
              <a:rPr lang="ru-RU" sz="2200" b="1" dirty="0">
                <a:solidFill>
                  <a:schemeClr val="tx1"/>
                </a:solidFill>
                <a:latin typeface="Times New Roman" panose="02020603050405020304" pitchFamily="18" charset="0"/>
                <a:cs typeface="Times New Roman" panose="02020603050405020304" pitchFamily="18" charset="0"/>
              </a:rPr>
              <a:t>Минфина России от 11.01.2022 </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24-03-05/396</a:t>
            </a:r>
            <a:r>
              <a:rPr lang="ru-RU" dirty="0"/>
              <a:t/>
            </a:r>
            <a:br>
              <a:rPr lang="ru-RU" dirty="0"/>
            </a:br>
            <a:endParaRPr lang="ru-RU" dirty="0"/>
          </a:p>
        </p:txBody>
      </p:sp>
      <p:sp>
        <p:nvSpPr>
          <p:cNvPr id="3" name="Объект 2"/>
          <p:cNvSpPr>
            <a:spLocks noGrp="1"/>
          </p:cNvSpPr>
          <p:nvPr>
            <p:ph idx="1"/>
          </p:nvPr>
        </p:nvSpPr>
        <p:spPr>
          <a:xfrm>
            <a:off x="107504" y="980728"/>
            <a:ext cx="8784976" cy="5593808"/>
          </a:xfrm>
        </p:spPr>
        <p:txBody>
          <a:bodyPr>
            <a:normAutofit fontScale="85000" lnSpcReduction="10000"/>
          </a:bodyPr>
          <a:lstStyle/>
          <a:p>
            <a:pPr marL="109728" indent="0" algn="just">
              <a:buNone/>
            </a:pPr>
            <a:r>
              <a:rPr lang="ru-RU" sz="2400" dirty="0" smtClean="0">
                <a:latin typeface="Times New Roman" panose="02020603050405020304" pitchFamily="18" charset="0"/>
                <a:cs typeface="Times New Roman" panose="02020603050405020304" pitchFamily="18" charset="0"/>
              </a:rPr>
              <a:t>	На </a:t>
            </a:r>
            <a:r>
              <a:rPr lang="ru-RU" sz="2400" dirty="0">
                <a:latin typeface="Times New Roman" panose="02020603050405020304" pitchFamily="18" charset="0"/>
                <a:cs typeface="Times New Roman" panose="02020603050405020304" pitchFamily="18" charset="0"/>
              </a:rPr>
              <a:t>основании  </a:t>
            </a:r>
            <a:r>
              <a:rPr lang="ru-RU" sz="2400" dirty="0" smtClean="0">
                <a:latin typeface="Times New Roman" panose="02020603050405020304" pitchFamily="18" charset="0"/>
                <a:cs typeface="Times New Roman" panose="02020603050405020304" pitchFamily="18" charset="0"/>
              </a:rPr>
              <a:t>статьи </a:t>
            </a:r>
            <a:r>
              <a:rPr lang="ru-RU" sz="2400" dirty="0">
                <a:latin typeface="Times New Roman" panose="02020603050405020304" pitchFamily="18" charset="0"/>
                <a:cs typeface="Times New Roman" panose="02020603050405020304" pitchFamily="18" charset="0"/>
              </a:rPr>
              <a:t>2 Федерального закона от </a:t>
            </a:r>
            <a:r>
              <a:rPr lang="ru-RU" sz="2400" dirty="0" smtClean="0">
                <a:latin typeface="Times New Roman" panose="02020603050405020304" pitchFamily="18" charset="0"/>
                <a:cs typeface="Times New Roman" panose="02020603050405020304" pitchFamily="18" charset="0"/>
              </a:rPr>
              <a:t>06.12.2011 № 402-ФЗ «О </a:t>
            </a:r>
            <a:r>
              <a:rPr lang="ru-RU" sz="2400" dirty="0">
                <a:latin typeface="Times New Roman" panose="02020603050405020304" pitchFamily="18" charset="0"/>
                <a:cs typeface="Times New Roman" panose="02020603050405020304" pitchFamily="18" charset="0"/>
              </a:rPr>
              <a:t>бухгалтерском учете», </a:t>
            </a:r>
            <a:r>
              <a:rPr lang="ru-RU" sz="2400" dirty="0" smtClean="0">
                <a:latin typeface="Times New Roman" panose="02020603050405020304" pitchFamily="18" charset="0"/>
                <a:cs typeface="Times New Roman" panose="02020603050405020304" pitchFamily="18" charset="0"/>
              </a:rPr>
              <a:t>пункта </a:t>
            </a:r>
            <a:r>
              <a:rPr lang="ru-RU" sz="2400" dirty="0">
                <a:latin typeface="Times New Roman" panose="02020603050405020304" pitchFamily="18" charset="0"/>
                <a:cs typeface="Times New Roman" panose="02020603050405020304" pitchFamily="18" charset="0"/>
              </a:rPr>
              <a:t>7 приказа Минфина России от </a:t>
            </a:r>
            <a:r>
              <a:rPr lang="ru-RU" sz="2400" dirty="0" smtClean="0">
                <a:latin typeface="Times New Roman" panose="02020603050405020304" pitchFamily="18" charset="0"/>
                <a:cs typeface="Times New Roman" panose="02020603050405020304" pitchFamily="18" charset="0"/>
              </a:rPr>
              <a:t>31.12.2016 № </a:t>
            </a:r>
            <a:r>
              <a:rPr lang="ru-RU" sz="2400" dirty="0">
                <a:latin typeface="Times New Roman" panose="02020603050405020304" pitchFamily="18" charset="0"/>
                <a:cs typeface="Times New Roman" panose="02020603050405020304" pitchFamily="18" charset="0"/>
              </a:rPr>
              <a:t>260н </a:t>
            </a:r>
            <a:r>
              <a:rPr lang="ru-RU" sz="2400" dirty="0" smtClean="0">
                <a:latin typeface="Times New Roman" panose="02020603050405020304" pitchFamily="18" charset="0"/>
                <a:cs typeface="Times New Roman" panose="02020603050405020304" pitchFamily="18" charset="0"/>
              </a:rPr>
              <a:t>«Об </a:t>
            </a:r>
            <a:r>
              <a:rPr lang="ru-RU" sz="2400" dirty="0">
                <a:latin typeface="Times New Roman" panose="02020603050405020304" pitchFamily="18" charset="0"/>
                <a:cs typeface="Times New Roman" panose="02020603050405020304" pitchFamily="18" charset="0"/>
              </a:rPr>
              <a:t>утверждении федерального стандарта бухгалтерского учета для организаций государственного сектора», </a:t>
            </a:r>
            <a:r>
              <a:rPr lang="ru-RU" sz="2400" dirty="0" smtClean="0">
                <a:latin typeface="Times New Roman" panose="02020603050405020304" pitchFamily="18" charset="0"/>
                <a:cs typeface="Times New Roman" panose="02020603050405020304" pitchFamily="18" charset="0"/>
              </a:rPr>
              <a:t>пункта </a:t>
            </a:r>
            <a:r>
              <a:rPr lang="ru-RU" sz="2400" dirty="0">
                <a:latin typeface="Times New Roman" panose="02020603050405020304" pitchFamily="18" charset="0"/>
                <a:cs typeface="Times New Roman" panose="02020603050405020304" pitchFamily="18" charset="0"/>
              </a:rPr>
              <a:t>9 приказа Минфина России от </a:t>
            </a:r>
            <a:r>
              <a:rPr lang="ru-RU" sz="2400" dirty="0" smtClean="0">
                <a:latin typeface="Times New Roman" panose="02020603050405020304" pitchFamily="18" charset="0"/>
                <a:cs typeface="Times New Roman" panose="02020603050405020304" pitchFamily="18" charset="0"/>
              </a:rPr>
              <a:t>28.12.2010 № </a:t>
            </a:r>
            <a:r>
              <a:rPr lang="ru-RU" sz="2400" dirty="0">
                <a:latin typeface="Times New Roman" panose="02020603050405020304" pitchFamily="18" charset="0"/>
                <a:cs typeface="Times New Roman" panose="02020603050405020304" pitchFamily="18" charset="0"/>
              </a:rPr>
              <a:t>191н </a:t>
            </a:r>
            <a:r>
              <a:rPr lang="ru-RU" sz="2400" dirty="0" smtClean="0">
                <a:latin typeface="Times New Roman" panose="02020603050405020304" pitchFamily="18" charset="0"/>
                <a:cs typeface="Times New Roman" panose="02020603050405020304" pitchFamily="18" charset="0"/>
              </a:rPr>
              <a:t>«Об </a:t>
            </a:r>
            <a:r>
              <a:rPr lang="ru-RU" sz="2400" dirty="0">
                <a:latin typeface="Times New Roman" panose="02020603050405020304" pitchFamily="18" charset="0"/>
                <a:cs typeface="Times New Roman" panose="02020603050405020304" pitchFamily="18" charset="0"/>
              </a:rPr>
              <a:t>утверждении Инструкции о порядке составления и представления годовой, квартальной и месячной отчетности об исполнении бюджетов бюджетной системы Российской </a:t>
            </a:r>
            <a:r>
              <a:rPr lang="ru-RU" sz="2400" dirty="0" smtClean="0">
                <a:latin typeface="Times New Roman" panose="02020603050405020304" pitchFamily="18" charset="0"/>
                <a:cs typeface="Times New Roman" panose="02020603050405020304" pitchFamily="18" charset="0"/>
              </a:rPr>
              <a:t>Федерации»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пункта </a:t>
            </a:r>
            <a:r>
              <a:rPr lang="ru-RU" sz="2400" dirty="0">
                <a:latin typeface="Times New Roman" panose="02020603050405020304" pitchFamily="18" charset="0"/>
                <a:cs typeface="Times New Roman" panose="02020603050405020304" pitchFamily="18" charset="0"/>
              </a:rPr>
              <a:t>4 приказа Минфина России </a:t>
            </a:r>
            <a:r>
              <a:rPr lang="ru-RU" sz="2400" dirty="0" smtClean="0">
                <a:latin typeface="Times New Roman" panose="02020603050405020304" pitchFamily="18" charset="0"/>
                <a:cs typeface="Times New Roman" panose="02020603050405020304" pitchFamily="18" charset="0"/>
              </a:rPr>
              <a:t>от 25.03.2011 № </a:t>
            </a:r>
            <a:r>
              <a:rPr lang="ru-RU" sz="2400" dirty="0">
                <a:latin typeface="Times New Roman" panose="02020603050405020304" pitchFamily="18" charset="0"/>
                <a:cs typeface="Times New Roman" panose="02020603050405020304" pitchFamily="18" charset="0"/>
              </a:rPr>
              <a:t>33н </a:t>
            </a:r>
            <a:r>
              <a:rPr lang="ru-RU" sz="2400" dirty="0" smtClean="0">
                <a:latin typeface="Times New Roman" panose="02020603050405020304" pitchFamily="18" charset="0"/>
                <a:cs typeface="Times New Roman" panose="02020603050405020304" pitchFamily="18" charset="0"/>
              </a:rPr>
              <a:t>«Об </a:t>
            </a:r>
            <a:r>
              <a:rPr lang="ru-RU" sz="2400" dirty="0">
                <a:latin typeface="Times New Roman" panose="02020603050405020304" pitchFamily="18" charset="0"/>
                <a:cs typeface="Times New Roman" panose="02020603050405020304" pitchFamily="18" charset="0"/>
              </a:rPr>
              <a:t>утверждении Инструкции о </a:t>
            </a:r>
            <a:r>
              <a:rPr lang="ru-RU" sz="2400" dirty="0" smtClean="0">
                <a:latin typeface="Times New Roman" panose="02020603050405020304" pitchFamily="18" charset="0"/>
                <a:cs typeface="Times New Roman" panose="02020603050405020304" pitchFamily="18" charset="0"/>
              </a:rPr>
              <a:t>порядке </a:t>
            </a:r>
            <a:r>
              <a:rPr lang="ru-RU" sz="2400" dirty="0">
                <a:latin typeface="Times New Roman" panose="02020603050405020304" pitchFamily="18" charset="0"/>
                <a:cs typeface="Times New Roman" panose="02020603050405020304" pitchFamily="18" charset="0"/>
              </a:rPr>
              <a:t>составления, представления годовой, квартальной бухгалтерской отчетности государственных (муниципальных) бюджетных и автономных учреждений» </a:t>
            </a:r>
            <a:r>
              <a:rPr lang="ru-RU" sz="2400" b="1" u="sng" dirty="0" smtClean="0">
                <a:latin typeface="Times New Roman" panose="02020603050405020304" pitchFamily="18" charset="0"/>
                <a:cs typeface="Times New Roman" panose="02020603050405020304" pitchFamily="18" charset="0"/>
              </a:rPr>
              <a:t>в </a:t>
            </a:r>
            <a:r>
              <a:rPr lang="ru-RU" sz="2400" b="1" u="sng" dirty="0">
                <a:latin typeface="Times New Roman" panose="02020603050405020304" pitchFamily="18" charset="0"/>
                <a:cs typeface="Times New Roman" panose="02020603050405020304" pitchFamily="18" charset="0"/>
              </a:rPr>
              <a:t>целях исключения расхождений в данных первичных учетных документов, а также в целях сопоставимости показателей бухгалтерского учета и бухгалтерской (финансовой) отчетности следует соблюдать единые правила оформления первичных учетных документов и счетов-фактур, а также отражения фактов хозяйственной жизни в бухгалтерском учете всеми участниками контрактной системы в сфере закупок, отражать стоимостные показатели в документах о приемке, оформляемые при исполнении контрактов, в рублях с точностью до второго десятичного знака после запятой.</a:t>
            </a:r>
          </a:p>
          <a:p>
            <a:pPr>
              <a:buFont typeface="Wingdings" panose="05000000000000000000" pitchFamily="2" charset="2"/>
              <a:buChar char="q"/>
            </a:pPr>
            <a:endParaRPr lang="ru-RU"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ru-RU"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578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792088"/>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Что такое универсальный передаточный акт?</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836712"/>
            <a:ext cx="8928992" cy="6264696"/>
          </a:xfrm>
        </p:spPr>
        <p:txBody>
          <a:bodyPr>
            <a:normAutofit/>
          </a:bodyPr>
          <a:lstStyle/>
          <a:p>
            <a:pPr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УПД–это документ, в котором объединены реквизиты счета-фактуры и первичного документа.</a:t>
            </a:r>
          </a:p>
          <a:p>
            <a:pPr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Правильно оформленный УПД может служить подтверждающим документом для принятия НДС к вычету и (или) для учета расходов в целях исчисления налога на прибыль (письмо ФНС России от 21.10.2013 № ММВ-20-3/96</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УПД способен объединить счет-фактуру, товарную накладную, акт выполненных работ, акт приема-передачи основных средств.</a:t>
            </a:r>
          </a:p>
          <a:p>
            <a:pPr algn="just">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Формат УПД определен Приказом ФНС России от 24.03.2016 № ММВ-7-15/155</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(бумажный и электронный виды, электронный УПД может быть односторонним, двусторонним, подписывать электронный УПД может лицо, уполномоченное на подписание счета-фактуры и первичного документа).</a:t>
            </a:r>
          </a:p>
          <a:p>
            <a:pPr>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01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7544" y="142384"/>
            <a:ext cx="8230313" cy="719390"/>
          </a:xfrm>
          <a:prstGeom prst="rect">
            <a:avLst/>
          </a:prstGeom>
        </p:spPr>
      </p:pic>
      <p:sp>
        <p:nvSpPr>
          <p:cNvPr id="5" name="Прямоугольник 4"/>
          <p:cNvSpPr/>
          <p:nvPr/>
        </p:nvSpPr>
        <p:spPr>
          <a:xfrm>
            <a:off x="107504" y="836713"/>
            <a:ext cx="2232248"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Поставщик (подрядчик, исполнитель) подписывает электронной подписью документ о приемке и размещает в ЕИС</a:t>
            </a:r>
            <a:endParaRPr lang="ru-RU"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Стрелка вправо 5"/>
          <p:cNvSpPr/>
          <p:nvPr/>
        </p:nvSpPr>
        <p:spPr>
          <a:xfrm>
            <a:off x="2386143" y="735210"/>
            <a:ext cx="1944216" cy="57606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Не позднее 1 часа</a:t>
            </a:r>
            <a:endParaRPr lang="ru-RU"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416531" y="810953"/>
            <a:ext cx="4659032" cy="12575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Документ о приемке поступает заказчику.</a:t>
            </a:r>
          </a:p>
          <a:p>
            <a:pPr algn="ct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Датой поступления считается дата размещения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 документа о приемке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в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в соответствии с часовой зоной, в которой расположен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заказчик.</a:t>
            </a:r>
          </a:p>
          <a:p>
            <a:pPr algn="ctr"/>
            <a:r>
              <a:rPr lang="ru-RU" sz="1100" b="1" u="sng" dirty="0" smtClean="0">
                <a:solidFill>
                  <a:schemeClr val="tx1">
                    <a:lumMod val="95000"/>
                    <a:lumOff val="5000"/>
                  </a:schemeClr>
                </a:solidFill>
                <a:latin typeface="Times New Roman" panose="02020603050405020304" pitchFamily="18" charset="0"/>
                <a:cs typeface="Times New Roman" panose="02020603050405020304" pitchFamily="18" charset="0"/>
              </a:rPr>
              <a:t>В </a:t>
            </a:r>
            <a:r>
              <a:rPr lang="ru-RU" sz="1100" b="1" u="sng" dirty="0">
                <a:solidFill>
                  <a:schemeClr val="tx1">
                    <a:lumMod val="95000"/>
                    <a:lumOff val="5000"/>
                  </a:schemeClr>
                </a:solidFill>
                <a:latin typeface="Times New Roman" panose="02020603050405020304" pitchFamily="18" charset="0"/>
                <a:cs typeface="Times New Roman" panose="02020603050405020304" pitchFamily="18" charset="0"/>
              </a:rPr>
              <a:t>срок, установленный контрактом, но не позднее двадцати рабочих дней</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 следующих за днем поступления документа о приемке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заказчик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(за исключением случая создания приемочной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комиссии)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осуществляет одно из следующих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действий:</a:t>
            </a:r>
            <a:endParaRPr lang="ru-RU"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rot="19350526">
            <a:off x="4819995" y="2182266"/>
            <a:ext cx="484632" cy="5760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rot="2135712">
            <a:off x="3951828" y="2052820"/>
            <a:ext cx="484632" cy="118449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rot="5400000">
            <a:off x="3566345" y="1562218"/>
            <a:ext cx="484632" cy="97840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95144" y="1837529"/>
            <a:ext cx="3165561" cy="7993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Подписывает</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усиленной электронной подписью лица, имеющего право действовать от имени заказчика, и размещает в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a:t>
            </a:r>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документ о приемке. </a:t>
            </a:r>
            <a:r>
              <a:rPr lang="ru-RU" sz="1100" b="1" dirty="0" smtClean="0">
                <a:latin typeface="Times New Roman" panose="02020603050405020304" pitchFamily="18" charset="0"/>
                <a:cs typeface="Times New Roman" panose="02020603050405020304" pitchFamily="18" charset="0"/>
              </a:rPr>
              <a:t>о </a:t>
            </a:r>
            <a:r>
              <a:rPr lang="ru-RU" sz="1600" b="1" dirty="0">
                <a:latin typeface="Times New Roman" panose="02020603050405020304" pitchFamily="18" charset="0"/>
                <a:cs typeface="Times New Roman" panose="02020603050405020304" pitchFamily="18" charset="0"/>
              </a:rPr>
              <a:t>приемке</a:t>
            </a:r>
          </a:p>
        </p:txBody>
      </p:sp>
      <p:sp>
        <p:nvSpPr>
          <p:cNvPr id="12" name="Прямоугольник 11"/>
          <p:cNvSpPr/>
          <p:nvPr/>
        </p:nvSpPr>
        <p:spPr>
          <a:xfrm>
            <a:off x="1568517" y="3306182"/>
            <a:ext cx="3384376" cy="17354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Формирует</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с использованием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a:t>
            </a:r>
            <a:r>
              <a:rPr lang="ru-RU" sz="1100" b="1" dirty="0">
                <a:solidFill>
                  <a:schemeClr val="tx1">
                    <a:lumMod val="95000"/>
                    <a:lumOff val="5000"/>
                  </a:schemeClr>
                </a:solidFill>
                <a:latin typeface="Times New Roman" panose="02020603050405020304" pitchFamily="18" charset="0"/>
                <a:cs typeface="Times New Roman" panose="02020603050405020304" pitchFamily="18" charset="0"/>
              </a:rPr>
              <a:t>подписывает</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 усиленной электронной подписью лица, имеющего право действовать от имени заказчика, </a:t>
            </a:r>
            <a:r>
              <a:rPr lang="ru-RU" sz="1100" b="1" dirty="0">
                <a:solidFill>
                  <a:schemeClr val="tx1">
                    <a:lumMod val="95000"/>
                    <a:lumOff val="5000"/>
                  </a:schemeClr>
                </a:solidFill>
                <a:latin typeface="Times New Roman" panose="02020603050405020304" pitchFamily="18" charset="0"/>
                <a:cs typeface="Times New Roman" panose="02020603050405020304" pitchFamily="18" charset="0"/>
              </a:rPr>
              <a:t>и размещает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в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a:t>
            </a:r>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мотивированный </a:t>
            </a:r>
            <a:r>
              <a:rPr lang="ru-RU" sz="1100" b="1" dirty="0">
                <a:solidFill>
                  <a:schemeClr val="tx1">
                    <a:lumMod val="95000"/>
                    <a:lumOff val="5000"/>
                  </a:schemeClr>
                </a:solidFill>
                <a:latin typeface="Times New Roman" panose="02020603050405020304" pitchFamily="18" charset="0"/>
                <a:cs typeface="Times New Roman" panose="02020603050405020304" pitchFamily="18" charset="0"/>
              </a:rPr>
              <a:t>отказ от подписания документа о приемке с указанием причин такого </a:t>
            </a:r>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отказа. </a:t>
            </a:r>
          </a:p>
          <a:p>
            <a:pPr algn="just"/>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Поставщик </a:t>
            </a:r>
            <a:r>
              <a:rPr lang="ru-RU" sz="1100" b="1" dirty="0">
                <a:solidFill>
                  <a:schemeClr val="tx1">
                    <a:lumMod val="95000"/>
                    <a:lumOff val="5000"/>
                  </a:schemeClr>
                </a:solidFill>
                <a:latin typeface="Times New Roman" panose="02020603050405020304" pitchFamily="18" charset="0"/>
                <a:cs typeface="Times New Roman" panose="02020603050405020304" pitchFamily="18" charset="0"/>
              </a:rPr>
              <a:t>(подрядчик, исполнитель) вправе устранить причины, указанные в таком мотивированном отказе, и направить заказчику документ о </a:t>
            </a:r>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приемке.</a:t>
            </a:r>
            <a:endParaRPr lang="ru-RU" sz="11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5342432" y="2110019"/>
            <a:ext cx="3692332" cy="1148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Члены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приемочной комиссии подписывают усиленными электронными подписями поступивший документ о приемке или формируют с использованием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подписывают усиленными электронными подписями мотивированный отказ от подписания документа о приемке с указанием причин такого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отказа.</a:t>
            </a:r>
          </a:p>
          <a:p>
            <a:pPr algn="just"/>
            <a:endParaRPr lang="ru-RU"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342432" y="3306182"/>
            <a:ext cx="3692331" cy="1995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После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подписания членами приемочной комиссии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документа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о приемке или мотивированного отказа от подписания документа о приемке заказчик подписывает документ о приемке или мотивированный отказ от подписания документа о приемке усиленной электронной подписью лица, имеющего право действовать от имени заказчика, и размещает их в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a:t>
            </a:r>
          </a:p>
          <a:p>
            <a:pPr algn="just"/>
            <a:r>
              <a:rPr lang="ru-RU" sz="1100" b="1" dirty="0">
                <a:solidFill>
                  <a:schemeClr val="tx1">
                    <a:lumMod val="95000"/>
                    <a:lumOff val="5000"/>
                  </a:schemeClr>
                </a:solidFill>
                <a:latin typeface="Times New Roman" panose="02020603050405020304" pitchFamily="18" charset="0"/>
                <a:cs typeface="Times New Roman" panose="02020603050405020304" pitchFamily="18" charset="0"/>
              </a:rPr>
              <a:t>Поставщик (подрядчик, исполнитель) вправе устранить причины, указанные в таком мотивированном отказе, и направить заказчику документ о приемке.</a:t>
            </a:r>
          </a:p>
          <a:p>
            <a:pPr algn="just"/>
            <a:endParaRPr lang="ru-RU"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Правая фигурная скобка 15"/>
          <p:cNvSpPr/>
          <p:nvPr/>
        </p:nvSpPr>
        <p:spPr>
          <a:xfrm rot="5400000">
            <a:off x="4649233" y="2924240"/>
            <a:ext cx="263872" cy="51125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Прямоугольник 16"/>
          <p:cNvSpPr/>
          <p:nvPr/>
        </p:nvSpPr>
        <p:spPr>
          <a:xfrm>
            <a:off x="115479" y="5592980"/>
            <a:ext cx="2632825" cy="11289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Документ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о приемке, мотивированный отказ от подписания документа о приемке не позднее одного часа с момента размещения в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направляются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автоматически с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использованием ЕИС. </a:t>
            </a:r>
            <a:endParaRPr lang="ru-RU" dirty="0"/>
          </a:p>
        </p:txBody>
      </p:sp>
      <p:sp>
        <p:nvSpPr>
          <p:cNvPr id="18" name="Прямоугольник 17"/>
          <p:cNvSpPr/>
          <p:nvPr/>
        </p:nvSpPr>
        <p:spPr>
          <a:xfrm>
            <a:off x="2825786" y="5592980"/>
            <a:ext cx="2516646" cy="11289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lumMod val="95000"/>
                    <a:lumOff val="5000"/>
                  </a:schemeClr>
                </a:solidFill>
                <a:latin typeface="Times New Roman" panose="02020603050405020304" pitchFamily="18" charset="0"/>
                <a:cs typeface="Times New Roman" panose="02020603050405020304" pitchFamily="18" charset="0"/>
              </a:rPr>
              <a:t>Датой </a:t>
            </a:r>
            <a:r>
              <a:rPr lang="ru-RU" sz="1100" b="1" dirty="0">
                <a:solidFill>
                  <a:schemeClr val="tx1">
                    <a:lumMod val="95000"/>
                    <a:lumOff val="5000"/>
                  </a:schemeClr>
                </a:solidFill>
                <a:latin typeface="Times New Roman" panose="02020603050405020304" pitchFamily="18" charset="0"/>
                <a:cs typeface="Times New Roman" panose="02020603050405020304" pitchFamily="18" charset="0"/>
              </a:rPr>
              <a:t>приемки</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 поставленного товара, выполненной работы, оказанной </a:t>
            </a:r>
            <a:r>
              <a:rPr lang="ru-RU" sz="1100" b="1" u="sng" dirty="0">
                <a:solidFill>
                  <a:schemeClr val="tx1">
                    <a:lumMod val="95000"/>
                    <a:lumOff val="5000"/>
                  </a:schemeClr>
                </a:solidFill>
                <a:latin typeface="Times New Roman" panose="02020603050405020304" pitchFamily="18" charset="0"/>
                <a:cs typeface="Times New Roman" panose="02020603050405020304" pitchFamily="18" charset="0"/>
              </a:rPr>
              <a:t>услуги считается дата размещения в </a:t>
            </a:r>
            <a:r>
              <a:rPr lang="ru-RU" sz="1100" b="1" u="sng" dirty="0" smtClean="0">
                <a:solidFill>
                  <a:schemeClr val="tx1">
                    <a:lumMod val="95000"/>
                    <a:lumOff val="5000"/>
                  </a:schemeClr>
                </a:solidFill>
                <a:latin typeface="Times New Roman" panose="02020603050405020304" pitchFamily="18" charset="0"/>
                <a:cs typeface="Times New Roman" panose="02020603050405020304" pitchFamily="18" charset="0"/>
              </a:rPr>
              <a:t>ЕИС документа </a:t>
            </a:r>
            <a:r>
              <a:rPr lang="ru-RU" sz="1100" b="1" u="sng" dirty="0">
                <a:solidFill>
                  <a:schemeClr val="tx1">
                    <a:lumMod val="95000"/>
                    <a:lumOff val="5000"/>
                  </a:schemeClr>
                </a:solidFill>
                <a:latin typeface="Times New Roman" panose="02020603050405020304" pitchFamily="18" charset="0"/>
                <a:cs typeface="Times New Roman" panose="02020603050405020304" pitchFamily="18" charset="0"/>
              </a:rPr>
              <a:t>о приемке, подписанного </a:t>
            </a:r>
            <a:r>
              <a:rPr lang="ru-RU" sz="1100" b="1" u="sng" dirty="0" smtClean="0">
                <a:solidFill>
                  <a:schemeClr val="tx1">
                    <a:lumMod val="95000"/>
                    <a:lumOff val="5000"/>
                  </a:schemeClr>
                </a:solidFill>
                <a:latin typeface="Times New Roman" panose="02020603050405020304" pitchFamily="18" charset="0"/>
                <a:cs typeface="Times New Roman" panose="02020603050405020304" pitchFamily="18" charset="0"/>
              </a:rPr>
              <a:t>заказчиком.</a:t>
            </a:r>
            <a:endParaRPr lang="ru-RU" sz="1100" b="1" u="sng"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429884" y="5592980"/>
            <a:ext cx="3604879" cy="11289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Внесение исправлений в документ о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приемке осуществляется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путем формирования, подписания усиленными электронными подписями лиц, имеющих право действовать от имени поставщика (подрядчика, исполнителя), заказчика, и размещения в </a:t>
            </a:r>
            <a:r>
              <a:rPr lang="ru-RU" sz="1100" dirty="0" smtClean="0">
                <a:solidFill>
                  <a:schemeClr val="tx1">
                    <a:lumMod val="95000"/>
                    <a:lumOff val="5000"/>
                  </a:schemeClr>
                </a:solidFill>
                <a:latin typeface="Times New Roman" panose="02020603050405020304" pitchFamily="18" charset="0"/>
                <a:cs typeface="Times New Roman" panose="02020603050405020304" pitchFamily="18" charset="0"/>
              </a:rPr>
              <a:t>ЕИС </a:t>
            </a:r>
            <a:r>
              <a:rPr lang="ru-RU" sz="1100" dirty="0">
                <a:solidFill>
                  <a:schemeClr val="tx1">
                    <a:lumMod val="95000"/>
                    <a:lumOff val="5000"/>
                  </a:schemeClr>
                </a:solidFill>
                <a:latin typeface="Times New Roman" panose="02020603050405020304" pitchFamily="18" charset="0"/>
                <a:cs typeface="Times New Roman" panose="02020603050405020304" pitchFamily="18" charset="0"/>
              </a:rPr>
              <a:t>исправленного документа о приемке.</a:t>
            </a:r>
          </a:p>
        </p:txBody>
      </p:sp>
    </p:spTree>
    <p:extLst>
      <p:ext uri="{BB962C8B-B14F-4D97-AF65-F5344CB8AC3E}">
        <p14:creationId xmlns:p14="http://schemas.microsoft.com/office/powerpoint/2010/main" val="63093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36513" y="0"/>
            <a:ext cx="9180513" cy="6858000"/>
          </a:xfrm>
          <a:prstGeom prst="rect">
            <a:avLst/>
          </a:prstGeom>
        </p:spPr>
      </p:pic>
    </p:spTree>
    <p:extLst>
      <p:ext uri="{BB962C8B-B14F-4D97-AF65-F5344CB8AC3E}">
        <p14:creationId xmlns:p14="http://schemas.microsoft.com/office/powerpoint/2010/main" val="288667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01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360040"/>
          </a:xfrm>
        </p:spPr>
        <p:txBody>
          <a:bodyPr>
            <a:normAutofit fontScale="90000"/>
          </a:bodyPr>
          <a:lstStyle/>
          <a:p>
            <a:pPr algn="ctr"/>
            <a:r>
              <a:rPr lang="ru-RU" sz="2200" b="1" dirty="0" smtClean="0">
                <a:solidFill>
                  <a:schemeClr val="tx1"/>
                </a:solidFill>
                <a:latin typeface="Times New Roman" panose="02020603050405020304" pitchFamily="18" charset="0"/>
                <a:cs typeface="Times New Roman" panose="02020603050405020304" pitchFamily="18" charset="0"/>
              </a:rPr>
              <a:t>Письмо </a:t>
            </a:r>
            <a:r>
              <a:rPr lang="ru-RU" sz="2200" b="1" dirty="0">
                <a:solidFill>
                  <a:schemeClr val="tx1"/>
                </a:solidFill>
                <a:latin typeface="Times New Roman" panose="02020603050405020304" pitchFamily="18" charset="0"/>
                <a:cs typeface="Times New Roman" panose="02020603050405020304" pitchFamily="18" charset="0"/>
              </a:rPr>
              <a:t>Казначейства России от 08.02.2022 </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14-00-05/2543</a:t>
            </a:r>
            <a:r>
              <a:rPr lang="ru-RU" dirty="0"/>
              <a:t/>
            </a:r>
            <a:br>
              <a:rPr lang="ru-RU" dirty="0"/>
            </a:br>
            <a:endParaRPr lang="ru-RU" dirty="0"/>
          </a:p>
        </p:txBody>
      </p:sp>
      <p:sp>
        <p:nvSpPr>
          <p:cNvPr id="3" name="Объект 2"/>
          <p:cNvSpPr>
            <a:spLocks noGrp="1"/>
          </p:cNvSpPr>
          <p:nvPr>
            <p:ph idx="1"/>
          </p:nvPr>
        </p:nvSpPr>
        <p:spPr>
          <a:xfrm>
            <a:off x="179512" y="836712"/>
            <a:ext cx="8784976" cy="5904656"/>
          </a:xfrm>
        </p:spPr>
        <p:txBody>
          <a:bodyPr>
            <a:normAutofit lnSpcReduction="10000"/>
          </a:bodyPr>
          <a:lstStyle/>
          <a:p>
            <a:pPr algn="just">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В </a:t>
            </a:r>
            <a:r>
              <a:rPr lang="ru-RU" sz="1800" dirty="0">
                <a:latin typeface="Times New Roman" panose="02020603050405020304" pitchFamily="18" charset="0"/>
                <a:cs typeface="Times New Roman" panose="02020603050405020304" pitchFamily="18" charset="0"/>
              </a:rPr>
              <a:t>отдельных случаях (например, в случае, предусмотренном частью 24 статьи 22 </a:t>
            </a:r>
            <a:r>
              <a:rPr lang="ru-RU" sz="1800" dirty="0" smtClean="0">
                <a:latin typeface="Times New Roman" panose="02020603050405020304" pitchFamily="18" charset="0"/>
                <a:cs typeface="Times New Roman" panose="02020603050405020304" pitchFamily="18" charset="0"/>
              </a:rPr>
              <a:t>Закона о контрактной системе, </a:t>
            </a:r>
            <a:r>
              <a:rPr lang="ru-RU" sz="1800" dirty="0">
                <a:latin typeface="Times New Roman" panose="02020603050405020304" pitchFamily="18" charset="0"/>
                <a:cs typeface="Times New Roman" panose="02020603050405020304" pitchFamily="18" charset="0"/>
              </a:rPr>
              <a:t>при поставке товаров, выполнении работ, оказании услуг на основании заявок заказчика, при осуществлении закупок услуг по предоставлению кредитов и в иных аналогичных случаях) </a:t>
            </a:r>
            <a:r>
              <a:rPr lang="ru-RU" sz="1800" b="1" dirty="0">
                <a:latin typeface="Times New Roman" panose="02020603050405020304" pitchFamily="18" charset="0"/>
                <a:cs typeface="Times New Roman" panose="02020603050405020304" pitchFamily="18" charset="0"/>
              </a:rPr>
              <a:t>возможно формирование и подписание в ЕИС </a:t>
            </a:r>
            <a:r>
              <a:rPr lang="ru-RU" sz="1800" b="1" dirty="0" smtClean="0">
                <a:latin typeface="Times New Roman" panose="02020603050405020304" pitchFamily="18" charset="0"/>
                <a:cs typeface="Times New Roman" panose="02020603050405020304" pitchFamily="18" charset="0"/>
              </a:rPr>
              <a:t>нескольких </a:t>
            </a:r>
            <a:r>
              <a:rPr lang="ru-RU" sz="1800" b="1" dirty="0">
                <a:latin typeface="Times New Roman" panose="02020603050405020304" pitchFamily="18" charset="0"/>
                <a:cs typeface="Times New Roman" panose="02020603050405020304" pitchFamily="18" charset="0"/>
              </a:rPr>
              <a:t>документов о приемке</a:t>
            </a:r>
            <a:r>
              <a:rPr lang="ru-RU" sz="1800" dirty="0">
                <a:latin typeface="Times New Roman" panose="02020603050405020304" pitchFamily="18" charset="0"/>
                <a:cs typeface="Times New Roman" panose="02020603050405020304" pitchFamily="18" charset="0"/>
              </a:rPr>
              <a:t> в рамках одного этапа исполнения контракта. Технические ограничения по формированию в </a:t>
            </a:r>
            <a:r>
              <a:rPr lang="ru-RU" sz="1800" dirty="0" smtClean="0">
                <a:latin typeface="Times New Roman" panose="02020603050405020304" pitchFamily="18" charset="0"/>
                <a:cs typeface="Times New Roman" panose="02020603050405020304" pitchFamily="18" charset="0"/>
              </a:rPr>
              <a:t>ЕИС нескольких </a:t>
            </a:r>
            <a:r>
              <a:rPr lang="ru-RU" sz="1800" dirty="0">
                <a:latin typeface="Times New Roman" panose="02020603050405020304" pitchFamily="18" charset="0"/>
                <a:cs typeface="Times New Roman" panose="02020603050405020304" pitchFamily="18" charset="0"/>
              </a:rPr>
              <a:t>документов о приемке в рамках одного этапа, а также размещение сведений об исполнении контракта в реестре контрактов, заключенных заказчиками в ЕИС в сфере закупок, </a:t>
            </a:r>
            <a:r>
              <a:rPr lang="ru-RU" sz="1800" dirty="0" smtClean="0">
                <a:latin typeface="Times New Roman" panose="02020603050405020304" pitchFamily="18" charset="0"/>
                <a:cs typeface="Times New Roman" panose="02020603050405020304" pitchFamily="18" charset="0"/>
              </a:rPr>
              <a:t>отсутствуют.</a:t>
            </a:r>
          </a:p>
          <a:p>
            <a:pPr algn="just">
              <a:buFont typeface="Wingdings" panose="05000000000000000000" pitchFamily="2" charset="2"/>
              <a:buChar char="q"/>
            </a:pPr>
            <a:r>
              <a:rPr lang="ru-RU" sz="1800" dirty="0">
                <a:latin typeface="Times New Roman" panose="02020603050405020304" pitchFamily="18" charset="0"/>
                <a:cs typeface="Times New Roman" panose="02020603050405020304" pitchFamily="18" charset="0"/>
              </a:rPr>
              <a:t>Функционалом ЕИС </a:t>
            </a:r>
            <a:r>
              <a:rPr lang="ru-RU" sz="1800" dirty="0" smtClean="0">
                <a:latin typeface="Times New Roman" panose="02020603050405020304" pitchFamily="18" charset="0"/>
                <a:cs typeface="Times New Roman" panose="02020603050405020304" pitchFamily="18" charset="0"/>
              </a:rPr>
              <a:t>предусмотрена </a:t>
            </a:r>
            <a:r>
              <a:rPr lang="ru-RU" sz="1800" b="1" u="sng" dirty="0">
                <a:latin typeface="Times New Roman" panose="02020603050405020304" pitchFamily="18" charset="0"/>
                <a:cs typeface="Times New Roman" panose="02020603050405020304" pitchFamily="18" charset="0"/>
              </a:rPr>
              <a:t>возможность исправления несущественных условий (путем внесения исправлений) и корректировки существенных условий </a:t>
            </a:r>
            <a:r>
              <a:rPr lang="ru-RU" sz="1800" dirty="0">
                <a:latin typeface="Times New Roman" panose="02020603050405020304" pitchFamily="18" charset="0"/>
                <a:cs typeface="Times New Roman" panose="02020603050405020304" pitchFamily="18" charset="0"/>
              </a:rPr>
              <a:t>- стоимость/количество (путем формирования корректировочного документа о приемке</a:t>
            </a:r>
            <a:r>
              <a:rPr lang="ru-RU" sz="1800" dirty="0" smtClean="0">
                <a:latin typeface="Times New Roman" panose="02020603050405020304" pitchFamily="18" charset="0"/>
                <a:cs typeface="Times New Roman" panose="02020603050405020304" pitchFamily="18" charset="0"/>
              </a:rPr>
              <a:t>). Исправление </a:t>
            </a:r>
            <a:r>
              <a:rPr lang="ru-RU" sz="1800" dirty="0">
                <a:latin typeface="Times New Roman" panose="02020603050405020304" pitchFamily="18" charset="0"/>
                <a:cs typeface="Times New Roman" panose="02020603050405020304" pitchFamily="18" charset="0"/>
              </a:rPr>
              <a:t>несущественных условий возможно до подписания документа о </a:t>
            </a:r>
            <a:r>
              <a:rPr lang="ru-RU" sz="1800" dirty="0" smtClean="0">
                <a:latin typeface="Times New Roman" panose="02020603050405020304" pitchFamily="18" charset="0"/>
                <a:cs typeface="Times New Roman" panose="02020603050405020304" pitchFamily="18" charset="0"/>
              </a:rPr>
              <a:t>приемке и </a:t>
            </a:r>
            <a:r>
              <a:rPr lang="ru-RU" sz="1800" dirty="0">
                <a:latin typeface="Times New Roman" panose="02020603050405020304" pitchFamily="18" charset="0"/>
                <a:cs typeface="Times New Roman" panose="02020603050405020304" pitchFamily="18" charset="0"/>
              </a:rPr>
              <a:t>после его подписания. Перечень реквизитов, доступных для исправления, отражен в разделе 4.1.10 Руководства пользователя </a:t>
            </a:r>
            <a:r>
              <a:rPr lang="ru-RU" sz="1800" dirty="0" smtClean="0">
                <a:latin typeface="Times New Roman" panose="02020603050405020304" pitchFamily="18" charset="0"/>
                <a:cs typeface="Times New Roman" panose="02020603050405020304" pitchFamily="18" charset="0"/>
              </a:rPr>
              <a:t>«Работа </a:t>
            </a:r>
            <a:r>
              <a:rPr lang="ru-RU" sz="1800" dirty="0">
                <a:latin typeface="Times New Roman" panose="02020603050405020304" pitchFamily="18" charset="0"/>
                <a:cs typeface="Times New Roman" panose="02020603050405020304" pitchFamily="18" charset="0"/>
              </a:rPr>
              <a:t>с документом о приемке в электронной форме (ЛК Поставщика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размещенного на официальном сайте ЕИС в сфере закупок во вкладке </a:t>
            </a:r>
            <a:r>
              <a:rPr lang="ru-RU" sz="1800" dirty="0" smtClean="0">
                <a:latin typeface="Times New Roman" panose="02020603050405020304" pitchFamily="18" charset="0"/>
                <a:cs typeface="Times New Roman" panose="02020603050405020304" pitchFamily="18" charset="0"/>
              </a:rPr>
              <a:t>«Материалы </a:t>
            </a:r>
            <a:r>
              <a:rPr lang="ru-RU" sz="1800" dirty="0">
                <a:latin typeface="Times New Roman" panose="02020603050405020304" pitchFamily="18" charset="0"/>
                <a:cs typeface="Times New Roman" panose="02020603050405020304" pitchFamily="18" charset="0"/>
              </a:rPr>
              <a:t>для работы в </a:t>
            </a:r>
            <a:r>
              <a:rPr lang="ru-RU" sz="1800" dirty="0" smtClean="0">
                <a:latin typeface="Times New Roman" panose="02020603050405020304" pitchFamily="18" charset="0"/>
                <a:cs typeface="Times New Roman" panose="02020603050405020304" pitchFamily="18" charset="0"/>
              </a:rPr>
              <a:t>ЕИС», «Электронное </a:t>
            </a:r>
            <a:r>
              <a:rPr lang="ru-RU" sz="1800" dirty="0">
                <a:latin typeface="Times New Roman" panose="02020603050405020304" pitchFamily="18" charset="0"/>
                <a:cs typeface="Times New Roman" panose="02020603050405020304" pitchFamily="18" charset="0"/>
              </a:rPr>
              <a:t>актирование в </a:t>
            </a:r>
            <a:r>
              <a:rPr lang="ru-RU" sz="1800" dirty="0" smtClean="0">
                <a:latin typeface="Times New Roman" panose="02020603050405020304" pitchFamily="18" charset="0"/>
                <a:cs typeface="Times New Roman" panose="02020603050405020304" pitchFamily="18" charset="0"/>
              </a:rPr>
              <a:t>ЕИС».</a:t>
            </a:r>
            <a:endParaRPr lang="ru-RU"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ru-RU" sz="1800" b="1" dirty="0">
                <a:latin typeface="Times New Roman" panose="02020603050405020304" pitchFamily="18" charset="0"/>
                <a:cs typeface="Times New Roman" panose="02020603050405020304" pitchFamily="18" charset="0"/>
              </a:rPr>
              <a:t>Исправления в существенные условия</a:t>
            </a:r>
            <a:r>
              <a:rPr lang="ru-RU" sz="1800" dirty="0">
                <a:latin typeface="Times New Roman" panose="02020603050405020304" pitchFamily="18" charset="0"/>
                <a:cs typeface="Times New Roman" panose="02020603050405020304" pitchFamily="18" charset="0"/>
              </a:rPr>
              <a:t>, влияющие на стоимостные значения в документе о приемке (количество, стоимость), </a:t>
            </a:r>
            <a:r>
              <a:rPr lang="ru-RU" sz="1800" b="1" dirty="0">
                <a:latin typeface="Times New Roman" panose="02020603050405020304" pitchFamily="18" charset="0"/>
                <a:cs typeface="Times New Roman" panose="02020603050405020304" pitchFamily="18" charset="0"/>
              </a:rPr>
              <a:t>оформляются корректировочным </a:t>
            </a:r>
            <a:r>
              <a:rPr lang="ru-RU" sz="1800" b="1" dirty="0" smtClean="0">
                <a:latin typeface="Times New Roman" panose="02020603050405020304" pitchFamily="18" charset="0"/>
                <a:cs typeface="Times New Roman" panose="02020603050405020304" pitchFamily="18" charset="0"/>
              </a:rPr>
              <a:t>документом</a:t>
            </a:r>
            <a:r>
              <a:rPr lang="ru-RU" sz="1800" dirty="0" smtClean="0">
                <a:latin typeface="Times New Roman" panose="02020603050405020304" pitchFamily="18" charset="0"/>
                <a:cs typeface="Times New Roman" panose="02020603050405020304" pitchFamily="18" charset="0"/>
              </a:rPr>
              <a:t> (например</a:t>
            </a:r>
            <a:r>
              <a:rPr lang="ru-RU" sz="1800" dirty="0">
                <a:latin typeface="Times New Roman" panose="02020603050405020304" pitchFamily="18" charset="0"/>
                <a:cs typeface="Times New Roman" panose="02020603050405020304" pitchFamily="18" charset="0"/>
              </a:rPr>
              <a:t>, в случае, если заказчик принял товары (работы, услуги) не в полном объеме (частичная приемка товаров, работы, услуги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109728" indent="0" algn="just">
              <a:buNone/>
            </a:pPr>
            <a:endParaRPr lang="ru-RU" sz="1800" dirty="0">
              <a:latin typeface="Times New Roman" panose="02020603050405020304" pitchFamily="18" charset="0"/>
              <a:cs typeface="Times New Roman" panose="02020603050405020304" pitchFamily="18" charset="0"/>
            </a:endParaRPr>
          </a:p>
          <a:p>
            <a:pPr marL="109728" indent="0">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48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764704"/>
            <a:ext cx="8784976" cy="5809832"/>
          </a:xfrm>
        </p:spPr>
        <p:txBody>
          <a:bodyPr>
            <a:normAutofit/>
          </a:bodyPr>
          <a:lstStyle/>
          <a:p>
            <a:pPr algn="just">
              <a:buFont typeface="Wingdings" panose="05000000000000000000" pitchFamily="2" charset="2"/>
              <a:buChar char="q"/>
            </a:pPr>
            <a:r>
              <a:rPr lang="ru-RU" sz="1900" dirty="0">
                <a:latin typeface="Times New Roman" panose="02020603050405020304" pitchFamily="18" charset="0"/>
                <a:cs typeface="Times New Roman" panose="02020603050405020304" pitchFamily="18" charset="0"/>
              </a:rPr>
              <a:t>корректировочный документ формируется в случае изменения существенных условий контракта в части ранее заактированной стоимости товаров, работ, услуг (при изменении объема товаров, работ, услуг или изменении цены за единицу, ставки или суммы налога на добавленную стоимость), при наличии подписанного сторонами соответствующего дополнительного соглашения, сведения о котором включены в реестр контрактов, заключенных заказчиками, - это актуально в случае изменения в ходе исполнения контракта регулируемых цен (тарифов), а также в иных предусмотренных действующим законодательством и условиями контракта случаях при наличии подтверждающего документа-основания</a:t>
            </a:r>
            <a:r>
              <a:rPr lang="ru-RU" sz="1900" dirty="0" smtClean="0">
                <a:latin typeface="Times New Roman" panose="02020603050405020304" pitchFamily="18" charset="0"/>
                <a:cs typeface="Times New Roman" panose="02020603050405020304" pitchFamily="18" charset="0"/>
              </a:rPr>
              <a:t>.</a:t>
            </a:r>
          </a:p>
          <a:p>
            <a:pPr marL="109728" indent="0" algn="just">
              <a:buNone/>
            </a:pPr>
            <a:r>
              <a:rPr lang="ru-RU" sz="1900" dirty="0">
                <a:latin typeface="Times New Roman" panose="02020603050405020304" pitchFamily="18" charset="0"/>
                <a:cs typeface="Times New Roman" panose="02020603050405020304" pitchFamily="18" charset="0"/>
              </a:rPr>
              <a:t>	Подробнее о формировании корректировочного документа можно ознакомиться в разделе 4.1.11 Руководства пользователя </a:t>
            </a:r>
            <a:r>
              <a:rPr lang="ru-RU" sz="1900" dirty="0" smtClean="0">
                <a:latin typeface="Times New Roman" panose="02020603050405020304" pitchFamily="18" charset="0"/>
                <a:cs typeface="Times New Roman" panose="02020603050405020304" pitchFamily="18" charset="0"/>
              </a:rPr>
              <a:t>«Работа </a:t>
            </a:r>
            <a:r>
              <a:rPr lang="ru-RU" sz="1900" dirty="0">
                <a:latin typeface="Times New Roman" panose="02020603050405020304" pitchFamily="18" charset="0"/>
                <a:cs typeface="Times New Roman" panose="02020603050405020304" pitchFamily="18" charset="0"/>
              </a:rPr>
              <a:t>с документом о приемке в электронной форме (ЛК Поставщика</a:t>
            </a:r>
            <a:r>
              <a:rPr lang="ru-RU" sz="1900" dirty="0" smtClean="0">
                <a:latin typeface="Times New Roman" panose="02020603050405020304" pitchFamily="18" charset="0"/>
                <a:cs typeface="Times New Roman" panose="02020603050405020304" pitchFamily="18" charset="0"/>
              </a:rPr>
              <a:t>)», </a:t>
            </a:r>
            <a:r>
              <a:rPr lang="ru-RU" sz="1900" dirty="0">
                <a:latin typeface="Times New Roman" panose="02020603050405020304" pitchFamily="18" charset="0"/>
                <a:cs typeface="Times New Roman" panose="02020603050405020304" pitchFamily="18" charset="0"/>
              </a:rPr>
              <a:t>размещенного на официальном сайте ЕИС в сфере закупок во вкладке </a:t>
            </a:r>
            <a:r>
              <a:rPr lang="ru-RU" sz="1900" dirty="0" smtClean="0">
                <a:latin typeface="Times New Roman" panose="02020603050405020304" pitchFamily="18" charset="0"/>
                <a:cs typeface="Times New Roman" panose="02020603050405020304" pitchFamily="18" charset="0"/>
              </a:rPr>
              <a:t>«Материалы </a:t>
            </a:r>
            <a:r>
              <a:rPr lang="ru-RU" sz="1900" dirty="0">
                <a:latin typeface="Times New Roman" panose="02020603050405020304" pitchFamily="18" charset="0"/>
                <a:cs typeface="Times New Roman" panose="02020603050405020304" pitchFamily="18" charset="0"/>
              </a:rPr>
              <a:t>для работы в </a:t>
            </a:r>
            <a:r>
              <a:rPr lang="ru-RU" sz="1900" dirty="0" smtClean="0">
                <a:latin typeface="Times New Roman" panose="02020603050405020304" pitchFamily="18" charset="0"/>
                <a:cs typeface="Times New Roman" panose="02020603050405020304" pitchFamily="18" charset="0"/>
              </a:rPr>
              <a:t>ЕИС», «Электронное </a:t>
            </a:r>
            <a:r>
              <a:rPr lang="ru-RU" sz="1900" dirty="0">
                <a:latin typeface="Times New Roman" panose="02020603050405020304" pitchFamily="18" charset="0"/>
                <a:cs typeface="Times New Roman" panose="02020603050405020304" pitchFamily="18" charset="0"/>
              </a:rPr>
              <a:t>актирование в </a:t>
            </a:r>
            <a:r>
              <a:rPr lang="ru-RU" sz="1900" dirty="0" smtClean="0">
                <a:latin typeface="Times New Roman" panose="02020603050405020304" pitchFamily="18" charset="0"/>
                <a:cs typeface="Times New Roman" panose="02020603050405020304" pitchFamily="18" charset="0"/>
              </a:rPr>
              <a:t>ЕИС», </a:t>
            </a:r>
            <a:r>
              <a:rPr lang="ru-RU" sz="1900" dirty="0">
                <a:latin typeface="Times New Roman" panose="02020603050405020304" pitchFamily="18" charset="0"/>
                <a:cs typeface="Times New Roman" panose="02020603050405020304" pitchFamily="18" charset="0"/>
              </a:rPr>
              <a:t>а также в обучающем видеоролике </a:t>
            </a:r>
            <a:r>
              <a:rPr lang="ru-RU" sz="1900" dirty="0" smtClean="0">
                <a:latin typeface="Times New Roman" panose="02020603050405020304" pitchFamily="18" charset="0"/>
                <a:cs typeface="Times New Roman" panose="02020603050405020304" pitchFamily="18" charset="0"/>
              </a:rPr>
              <a:t>«Электронное </a:t>
            </a:r>
            <a:r>
              <a:rPr lang="ru-RU" sz="1900" dirty="0">
                <a:latin typeface="Times New Roman" panose="02020603050405020304" pitchFamily="18" charset="0"/>
                <a:cs typeface="Times New Roman" panose="02020603050405020304" pitchFamily="18" charset="0"/>
              </a:rPr>
              <a:t>актирование. Работа с функционалом. Часть </a:t>
            </a:r>
            <a:r>
              <a:rPr lang="ru-RU" sz="1900" dirty="0" smtClean="0">
                <a:latin typeface="Times New Roman" panose="02020603050405020304" pitchFamily="18" charset="0"/>
                <a:cs typeface="Times New Roman" panose="02020603050405020304" pitchFamily="18" charset="0"/>
              </a:rPr>
              <a:t>3.3», </a:t>
            </a:r>
            <a:r>
              <a:rPr lang="ru-RU" sz="1900" dirty="0">
                <a:latin typeface="Times New Roman" panose="02020603050405020304" pitchFamily="18" charset="0"/>
                <a:cs typeface="Times New Roman" panose="02020603050405020304" pitchFamily="18" charset="0"/>
              </a:rPr>
              <a:t>размещенного в ЕИС в сфере закупок во вкладке </a:t>
            </a:r>
            <a:r>
              <a:rPr lang="ru-RU" sz="1900" dirty="0" smtClean="0">
                <a:latin typeface="Times New Roman" panose="02020603050405020304" pitchFamily="18" charset="0"/>
                <a:cs typeface="Times New Roman" panose="02020603050405020304" pitchFamily="18" charset="0"/>
              </a:rPr>
              <a:t>«Материалы </a:t>
            </a:r>
            <a:r>
              <a:rPr lang="ru-RU" sz="1900" dirty="0">
                <a:latin typeface="Times New Roman" panose="02020603050405020304" pitchFamily="18" charset="0"/>
                <a:cs typeface="Times New Roman" panose="02020603050405020304" pitchFamily="18" charset="0"/>
              </a:rPr>
              <a:t>для работы в </a:t>
            </a:r>
            <a:r>
              <a:rPr lang="ru-RU" sz="1900" dirty="0" smtClean="0">
                <a:latin typeface="Times New Roman" panose="02020603050405020304" pitchFamily="18" charset="0"/>
                <a:cs typeface="Times New Roman" panose="02020603050405020304" pitchFamily="18" charset="0"/>
              </a:rPr>
              <a:t>ЕИС», «Электронное </a:t>
            </a:r>
            <a:r>
              <a:rPr lang="ru-RU" sz="1900" dirty="0">
                <a:latin typeface="Times New Roman" panose="02020603050405020304" pitchFamily="18" charset="0"/>
                <a:cs typeface="Times New Roman" panose="02020603050405020304" pitchFamily="18" charset="0"/>
              </a:rPr>
              <a:t>актирование в </a:t>
            </a:r>
            <a:r>
              <a:rPr lang="ru-RU" sz="1900" dirty="0" smtClean="0">
                <a:latin typeface="Times New Roman" panose="02020603050405020304" pitchFamily="18" charset="0"/>
                <a:cs typeface="Times New Roman" panose="02020603050405020304" pitchFamily="18" charset="0"/>
              </a:rPr>
              <a:t>ЕИС», «Обучающие видеоролики».</a:t>
            </a:r>
            <a:endParaRPr lang="ru-RU" sz="1900" dirty="0">
              <a:latin typeface="Times New Roman" panose="02020603050405020304" pitchFamily="18" charset="0"/>
              <a:cs typeface="Times New Roman" panose="02020603050405020304" pitchFamily="18" charset="0"/>
            </a:endParaRPr>
          </a:p>
          <a:p>
            <a:pPr marL="109728" indent="0" algn="just">
              <a:buNone/>
            </a:pPr>
            <a:endParaRPr lang="ru-RU" sz="19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11560" y="260648"/>
            <a:ext cx="8230313" cy="688908"/>
          </a:xfrm>
          <a:prstGeom prst="rect">
            <a:avLst/>
          </a:prstGeom>
        </p:spPr>
      </p:pic>
    </p:spTree>
    <p:extLst>
      <p:ext uri="{BB962C8B-B14F-4D97-AF65-F5344CB8AC3E}">
        <p14:creationId xmlns:p14="http://schemas.microsoft.com/office/powerpoint/2010/main" val="347621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066800"/>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Электронное актирование в строительстве</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83968" y="1268760"/>
            <a:ext cx="4608512" cy="5305776"/>
          </a:xfrm>
        </p:spPr>
        <p:txBody>
          <a:bodyPr>
            <a:normAutofit fontScale="92500" lnSpcReduction="10000"/>
          </a:bodyPr>
          <a:lstStyle/>
          <a:p>
            <a:pPr marL="109728" indent="0" algn="just">
              <a:buNone/>
            </a:pPr>
            <a:r>
              <a:rPr lang="ru-RU" sz="2000" dirty="0" smtClean="0">
                <a:latin typeface="Times New Roman" panose="02020603050405020304" pitchFamily="18" charset="0"/>
                <a:cs typeface="Times New Roman" panose="02020603050405020304" pitchFamily="18" charset="0"/>
              </a:rPr>
              <a:t>В ЕИС размещен </a:t>
            </a:r>
            <a:r>
              <a:rPr lang="ru-RU" sz="2000" dirty="0">
                <a:latin typeface="Times New Roman" panose="02020603050405020304" pitchFamily="18" charset="0"/>
                <a:cs typeface="Times New Roman" panose="02020603050405020304" pitchFamily="18" charset="0"/>
              </a:rPr>
              <a:t>сервис по взаимодействию с внешними бухгалтерскими и сметными системами (письмо Казначейства </a:t>
            </a:r>
            <a:r>
              <a:rPr lang="ru-RU" sz="2000" dirty="0" smtClean="0">
                <a:latin typeface="Times New Roman" panose="02020603050405020304" pitchFamily="18" charset="0"/>
                <a:cs typeface="Times New Roman" panose="02020603050405020304" pitchFamily="18" charset="0"/>
              </a:rPr>
              <a:t>№ 07-04-05/14-21918 </a:t>
            </a:r>
            <a:r>
              <a:rPr lang="ru-RU" sz="2000" dirty="0">
                <a:latin typeface="Times New Roman" panose="02020603050405020304" pitchFamily="18" charset="0"/>
                <a:cs typeface="Times New Roman" panose="02020603050405020304" pitchFamily="18" charset="0"/>
              </a:rPr>
              <a:t>от 13 сентября 2021). Он обрабатывает сметы из других программ и переводит их в ЕИС — для дальнейшего подписания и передачи заказчику. Форматы, схемы и порядок функционирования сервиса, а также технические </a:t>
            </a:r>
            <a:r>
              <a:rPr lang="ru-RU" sz="2000" dirty="0" smtClean="0">
                <a:latin typeface="Times New Roman" panose="02020603050405020304" pitchFamily="18" charset="0"/>
                <a:cs typeface="Times New Roman" panose="02020603050405020304" pitchFamily="18" charset="0"/>
              </a:rPr>
              <a:t>особенности </a:t>
            </a:r>
            <a:r>
              <a:rPr lang="ru-RU" sz="2000" dirty="0">
                <a:latin typeface="Times New Roman" panose="02020603050405020304" pitchFamily="18" charset="0"/>
                <a:cs typeface="Times New Roman" panose="02020603050405020304" pitchFamily="18" charset="0"/>
              </a:rPr>
              <a:t>можно найти в  ЕИС</a:t>
            </a:r>
            <a:r>
              <a:rPr lang="ru-RU" sz="2000" dirty="0" smtClean="0">
                <a:latin typeface="Times New Roman" panose="02020603050405020304" pitchFamily="18" charset="0"/>
                <a:cs typeface="Times New Roman" panose="02020603050405020304" pitchFamily="18" charset="0"/>
              </a:rPr>
              <a:t>.</a:t>
            </a:r>
          </a:p>
          <a:p>
            <a:pPr marL="109728" indent="0" algn="just">
              <a:buNone/>
            </a:pPr>
            <a:r>
              <a:rPr lang="ru-RU" sz="2000" dirty="0">
                <a:latin typeface="Times New Roman" panose="02020603050405020304" pitchFamily="18" charset="0"/>
                <a:cs typeface="Times New Roman" panose="02020603050405020304" pitchFamily="18" charset="0"/>
              </a:rPr>
              <a:t>Минтранс и Минстрой рекомендовали формы актов для работ по строительству автодорог (письмо Минтранса № от 27 декабря 2021) и  объектов </a:t>
            </a:r>
            <a:r>
              <a:rPr lang="ru-RU" sz="2000" dirty="0" smtClean="0">
                <a:latin typeface="Times New Roman" panose="02020603050405020304" pitchFamily="18" charset="0"/>
                <a:cs typeface="Times New Roman" panose="02020603050405020304" pitchFamily="18" charset="0"/>
              </a:rPr>
              <a:t>капитального строительства </a:t>
            </a:r>
            <a:r>
              <a:rPr lang="ru-RU" sz="2000" dirty="0">
                <a:latin typeface="Times New Roman" panose="02020603050405020304" pitchFamily="18" charset="0"/>
                <a:cs typeface="Times New Roman" panose="02020603050405020304" pitchFamily="18" charset="0"/>
              </a:rPr>
              <a:t>(письмо Минстроя № 58202-СМ/09 от 30 декабря 2021).</a:t>
            </a:r>
          </a:p>
        </p:txBody>
      </p:sp>
      <p:pic>
        <p:nvPicPr>
          <p:cNvPr id="4" name="Рисунок 3"/>
          <p:cNvPicPr>
            <a:picLocks noChangeAspect="1"/>
          </p:cNvPicPr>
          <p:nvPr/>
        </p:nvPicPr>
        <p:blipFill>
          <a:blip r:embed="rId2"/>
          <a:stretch>
            <a:fillRect/>
          </a:stretch>
        </p:blipFill>
        <p:spPr>
          <a:xfrm>
            <a:off x="272020" y="1423655"/>
            <a:ext cx="3992513" cy="4125838"/>
          </a:xfrm>
          <a:prstGeom prst="rect">
            <a:avLst/>
          </a:prstGeom>
        </p:spPr>
      </p:pic>
    </p:spTree>
    <p:extLst>
      <p:ext uri="{BB962C8B-B14F-4D97-AF65-F5344CB8AC3E}">
        <p14:creationId xmlns:p14="http://schemas.microsoft.com/office/powerpoint/2010/main" val="113763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066800"/>
          </a:xfrm>
        </p:spPr>
        <p:txBody>
          <a:bodyPr>
            <a:norm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Часть 9 статьи 7.32 КоАП РФ</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908720"/>
            <a:ext cx="8928992" cy="5760640"/>
          </a:xfrm>
        </p:spPr>
        <p:txBody>
          <a:bodyPr>
            <a:normAutofit/>
          </a:bodyPr>
          <a:lstStyle/>
          <a:p>
            <a:pPr marL="109728" indent="0" algn="just">
              <a:buNone/>
            </a:pPr>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Несоставление </a:t>
            </a:r>
            <a:r>
              <a:rPr lang="ru-RU" sz="2000" b="1" dirty="0">
                <a:latin typeface="Times New Roman" panose="02020603050405020304" pitchFamily="18" charset="0"/>
                <a:cs typeface="Times New Roman" panose="02020603050405020304" pitchFamily="18" charset="0"/>
              </a:rPr>
              <a:t>документов о приемке </a:t>
            </a:r>
            <a:r>
              <a:rPr lang="ru-RU" sz="2000" dirty="0">
                <a:latin typeface="Times New Roman" panose="02020603050405020304" pitchFamily="18" charset="0"/>
                <a:cs typeface="Times New Roman" panose="02020603050405020304" pitchFamily="18" charset="0"/>
              </a:rPr>
              <a:t>поставленного товара, выполненной работы (ее результатов), оказанной услуги или отдельных этапов поставки товара, выполнения работы, оказания услуги либо </a:t>
            </a:r>
            <a:r>
              <a:rPr lang="ru-RU" sz="2000" b="1" dirty="0" smtClean="0">
                <a:latin typeface="Times New Roman" panose="02020603050405020304" pitchFamily="18" charset="0"/>
                <a:cs typeface="Times New Roman" panose="02020603050405020304" pitchFamily="18" charset="0"/>
              </a:rPr>
              <a:t>ненаправление </a:t>
            </a:r>
            <a:r>
              <a:rPr lang="ru-RU" sz="2000" b="1" dirty="0">
                <a:latin typeface="Times New Roman" panose="02020603050405020304" pitchFamily="18" charset="0"/>
                <a:cs typeface="Times New Roman" panose="02020603050405020304" pitchFamily="18" charset="0"/>
              </a:rPr>
              <a:t>мотивированного отказа </a:t>
            </a:r>
            <a:r>
              <a:rPr lang="ru-RU" sz="2000" dirty="0">
                <a:latin typeface="Times New Roman" panose="02020603050405020304" pitchFamily="18" charset="0"/>
                <a:cs typeface="Times New Roman" panose="02020603050405020304" pitchFamily="18" charset="0"/>
              </a:rPr>
              <a:t>от подписания таких документов в случае отказа от их </a:t>
            </a:r>
            <a:r>
              <a:rPr lang="ru-RU" sz="2000" dirty="0" smtClean="0">
                <a:latin typeface="Times New Roman" panose="02020603050405020304" pitchFamily="18" charset="0"/>
                <a:cs typeface="Times New Roman" panose="02020603050405020304" pitchFamily="18" charset="0"/>
              </a:rPr>
              <a:t>подписания влечет </a:t>
            </a:r>
            <a:r>
              <a:rPr lang="ru-RU" sz="2000" dirty="0">
                <a:latin typeface="Times New Roman" panose="02020603050405020304" pitchFamily="18" charset="0"/>
                <a:cs typeface="Times New Roman" panose="02020603050405020304" pitchFamily="18" charset="0"/>
              </a:rPr>
              <a:t>наложение административного штрафа </a:t>
            </a:r>
            <a:r>
              <a:rPr lang="ru-RU" sz="2000" b="1" u="sng" dirty="0">
                <a:latin typeface="Times New Roman" panose="02020603050405020304" pitchFamily="18" charset="0"/>
                <a:cs typeface="Times New Roman" panose="02020603050405020304" pitchFamily="18" charset="0"/>
              </a:rPr>
              <a:t>на должностных лиц в размере двадцати тысяч рублей.</a:t>
            </a:r>
          </a:p>
          <a:p>
            <a:pPr marL="109728" indent="0">
              <a:buNone/>
            </a:pPr>
            <a:endParaRPr lang="ru-RU" dirty="0" smtClean="0"/>
          </a:p>
          <a:p>
            <a:pPr marL="109728" indent="0">
              <a:buNone/>
            </a:pPr>
            <a:r>
              <a:rPr lang="ru-RU" sz="2000" b="1" dirty="0" smtClean="0">
                <a:latin typeface="Times New Roman" panose="02020603050405020304" pitchFamily="18" charset="0"/>
                <a:cs typeface="Times New Roman" panose="02020603050405020304" pitchFamily="18" charset="0"/>
              </a:rPr>
              <a:t>Судебная практика:</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Шестого кассационного суда общей юрисдикции от 17.01.2020 </a:t>
            </a:r>
            <a:r>
              <a:rPr lang="ru-RU" sz="1400" dirty="0" smtClean="0">
                <a:latin typeface="Times New Roman" panose="02020603050405020304" pitchFamily="18" charset="0"/>
                <a:cs typeface="Times New Roman" panose="02020603050405020304" pitchFamily="18" charset="0"/>
              </a:rPr>
              <a:t>№ 16-197/2020;</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Шестого кассационного суда общей юрисдикции от 07.12.2021 </a:t>
            </a:r>
            <a:r>
              <a:rPr lang="ru-RU" sz="1400" dirty="0" smtClean="0">
                <a:latin typeface="Times New Roman" panose="02020603050405020304" pitchFamily="18" charset="0"/>
                <a:cs typeface="Times New Roman" panose="02020603050405020304" pitchFamily="18" charset="0"/>
              </a:rPr>
              <a:t>№ 16-9200/2021;</a:t>
            </a:r>
            <a:endParaRPr lang="ru-RU" sz="1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Шестого кассационного суда общей юрисдикции от 24.02.2022 </a:t>
            </a:r>
            <a:r>
              <a:rPr lang="ru-RU" sz="1400" dirty="0" smtClean="0">
                <a:latin typeface="Times New Roman" panose="02020603050405020304" pitchFamily="18" charset="0"/>
                <a:cs typeface="Times New Roman" panose="02020603050405020304" pitchFamily="18" charset="0"/>
              </a:rPr>
              <a:t>№ 16-1361/2022;</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Восьмого кассационного суда общей юрисдикции от 12.08.2021 </a:t>
            </a:r>
            <a:r>
              <a:rPr lang="ru-RU" sz="1400" dirty="0" smtClean="0">
                <a:latin typeface="Times New Roman" panose="02020603050405020304" pitchFamily="18" charset="0"/>
                <a:cs typeface="Times New Roman" panose="02020603050405020304" pitchFamily="18" charset="0"/>
              </a:rPr>
              <a:t>№ 16-5328/2021;</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Восьмого кассационного суда общей юрисдикции от 12.10.2020 N </a:t>
            </a:r>
            <a:r>
              <a:rPr lang="ru-RU" sz="1400" dirty="0" smtClean="0">
                <a:latin typeface="Times New Roman" panose="02020603050405020304" pitchFamily="18" charset="0"/>
                <a:cs typeface="Times New Roman" panose="02020603050405020304" pitchFamily="18" charset="0"/>
              </a:rPr>
              <a:t>16-5783/2020; </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заместителя председателя Свердловского областного суда от 18.05.2018 </a:t>
            </a:r>
            <a:r>
              <a:rPr lang="ru-RU" sz="1400" dirty="0" smtClean="0">
                <a:latin typeface="Times New Roman" panose="02020603050405020304" pitchFamily="18" charset="0"/>
                <a:cs typeface="Times New Roman" panose="02020603050405020304" pitchFamily="18" charset="0"/>
              </a:rPr>
              <a:t>№ 4а-340/2018;</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Решение Суда Ямало-Ненецкого автономного округа от 12.12.2018 по делу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7-405/18</a:t>
            </a:r>
          </a:p>
          <a:p>
            <a:pPr algn="just">
              <a:buFont typeface="Wingdings" panose="05000000000000000000" pitchFamily="2" charset="2"/>
              <a:buChar char="ü"/>
            </a:pPr>
            <a:r>
              <a:rPr lang="ru-RU" sz="1400" dirty="0">
                <a:latin typeface="Times New Roman" panose="02020603050405020304" pitchFamily="18" charset="0"/>
                <a:cs typeface="Times New Roman" panose="02020603050405020304" pitchFamily="18" charset="0"/>
              </a:rPr>
              <a:t>Постановление Вологодского областного суда от 26.04.2018 </a:t>
            </a:r>
            <a:r>
              <a:rPr lang="ru-RU" sz="1400" dirty="0" smtClean="0">
                <a:latin typeface="Times New Roman" panose="02020603050405020304" pitchFamily="18" charset="0"/>
                <a:cs typeface="Times New Roman" panose="02020603050405020304" pitchFamily="18" charset="0"/>
              </a:rPr>
              <a:t>№ 4А-151/2018.</a:t>
            </a:r>
            <a:endParaRPr lang="ru-RU" sz="1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15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ru-RU" dirty="0"/>
          </a:p>
        </p:txBody>
      </p:sp>
    </p:spTree>
    <p:extLst>
      <p:ext uri="{BB962C8B-B14F-4D97-AF65-F5344CB8AC3E}">
        <p14:creationId xmlns:p14="http://schemas.microsoft.com/office/powerpoint/2010/main" val="132734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2160238"/>
          </a:xfrm>
        </p:spPr>
        <p:txBody>
          <a:bodyPr>
            <a:norm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ИСПОЛНЕНИЕ КОНТРАКТА </a:t>
            </a:r>
            <a:r>
              <a:rPr lang="ru-RU" sz="2000" dirty="0" smtClean="0">
                <a:latin typeface="Times New Roman" panose="02020603050405020304" pitchFamily="18" charset="0"/>
                <a:cs typeface="Times New Roman" panose="02020603050405020304" pitchFamily="18" charset="0"/>
              </a:rPr>
              <a:t> </a:t>
            </a:r>
            <a:br>
              <a:rPr lang="ru-RU" sz="2000" dirty="0" smtClean="0">
                <a:latin typeface="Times New Roman" panose="02020603050405020304" pitchFamily="18" charset="0"/>
                <a:cs typeface="Times New Roman" panose="02020603050405020304" pitchFamily="18" charset="0"/>
              </a:rPr>
            </a:br>
            <a:r>
              <a:rPr lang="ru-RU" sz="2000" dirty="0" smtClean="0">
                <a:solidFill>
                  <a:schemeClr val="tx1"/>
                </a:solidFill>
                <a:latin typeface="Times New Roman" panose="02020603050405020304" pitchFamily="18" charset="0"/>
                <a:cs typeface="Times New Roman" panose="02020603050405020304" pitchFamily="18" charset="0"/>
              </a:rPr>
              <a:t>это комплекс </a:t>
            </a:r>
            <a:r>
              <a:rPr lang="ru-RU" sz="2000" dirty="0">
                <a:solidFill>
                  <a:schemeClr val="tx1"/>
                </a:solidFill>
                <a:latin typeface="Times New Roman" panose="02020603050405020304" pitchFamily="18" charset="0"/>
                <a:cs typeface="Times New Roman" panose="02020603050405020304" pitchFamily="18" charset="0"/>
              </a:rPr>
              <a:t>мер, реализуемых после заключения контракта и направленных на достижение целей осуществления закупки путем взаимодействия заказчика с поставщиком (подрядчиком, исполнителем) в соответствии с гражданским законодательством и </a:t>
            </a:r>
            <a:r>
              <a:rPr lang="ru-RU" sz="2000" dirty="0" smtClean="0">
                <a:solidFill>
                  <a:schemeClr val="tx1"/>
                </a:solidFill>
                <a:latin typeface="Times New Roman" panose="02020603050405020304" pitchFamily="18" charset="0"/>
                <a:cs typeface="Times New Roman" panose="02020603050405020304" pitchFamily="18" charset="0"/>
              </a:rPr>
              <a:t>Законом о контрактной системе, </a:t>
            </a:r>
            <a:r>
              <a:rPr lang="ru-RU" sz="2000" dirty="0">
                <a:solidFill>
                  <a:schemeClr val="tx1"/>
                </a:solidFill>
                <a:latin typeface="Times New Roman" panose="02020603050405020304" pitchFamily="18" charset="0"/>
                <a:cs typeface="Times New Roman" panose="02020603050405020304" pitchFamily="18" charset="0"/>
              </a:rPr>
              <a:t>в том </a:t>
            </a:r>
            <a:r>
              <a:rPr lang="ru-RU" sz="2000" dirty="0" smtClean="0">
                <a:solidFill>
                  <a:schemeClr val="tx1"/>
                </a:solidFill>
                <a:latin typeface="Times New Roman" panose="02020603050405020304" pitchFamily="18" charset="0"/>
                <a:cs typeface="Times New Roman" panose="02020603050405020304" pitchFamily="18" charset="0"/>
              </a:rPr>
              <a:t>числе:</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988840"/>
            <a:ext cx="5688632" cy="4723250"/>
          </a:xfrm>
        </p:spPr>
        <p:txBody>
          <a:bodyPr>
            <a:normAutofit fontScale="70000" lnSpcReduction="20000"/>
          </a:bodyPr>
          <a:lstStyle/>
          <a:p>
            <a:pPr algn="just">
              <a:buFont typeface="Wingdings" panose="05000000000000000000" pitchFamily="2" charset="2"/>
              <a:buChar char="ü"/>
            </a:pPr>
            <a:r>
              <a:rPr lang="ru-RU" sz="2600" dirty="0">
                <a:latin typeface="Times New Roman" panose="02020603050405020304" pitchFamily="18" charset="0"/>
                <a:cs typeface="Times New Roman" panose="02020603050405020304" pitchFamily="18" charset="0"/>
              </a:rPr>
              <a:t>1) приемку поставленного товара, выполненной работы (ее результатов), оказанной услуги, отдельных этапов исполнения контракта, предусмотренных контрактом, включая проведение в соответствии с </a:t>
            </a:r>
            <a:r>
              <a:rPr lang="ru-RU" sz="2600" dirty="0" smtClean="0">
                <a:latin typeface="Times New Roman" panose="02020603050405020304" pitchFamily="18" charset="0"/>
                <a:cs typeface="Times New Roman" panose="02020603050405020304" pitchFamily="18" charset="0"/>
              </a:rPr>
              <a:t>Законом о контрактной системе экспертизы </a:t>
            </a:r>
            <a:r>
              <a:rPr lang="ru-RU" sz="2600" dirty="0">
                <a:latin typeface="Times New Roman" panose="02020603050405020304" pitchFamily="18" charset="0"/>
                <a:cs typeface="Times New Roman" panose="02020603050405020304" pitchFamily="18" charset="0"/>
              </a:rPr>
              <a:t>поставленного товара, результатов выполненной работы, оказанной услуги, отдельных этапов исполнения контракта;</a:t>
            </a:r>
          </a:p>
          <a:p>
            <a:pPr algn="just">
              <a:buFont typeface="Wingdings" panose="05000000000000000000" pitchFamily="2" charset="2"/>
              <a:buChar char="ü"/>
            </a:pPr>
            <a:r>
              <a:rPr lang="ru-RU" sz="2600" dirty="0" smtClean="0">
                <a:latin typeface="Times New Roman" panose="02020603050405020304" pitchFamily="18" charset="0"/>
                <a:cs typeface="Times New Roman" panose="02020603050405020304" pitchFamily="18" charset="0"/>
              </a:rPr>
              <a:t>2</a:t>
            </a:r>
            <a:r>
              <a:rPr lang="ru-RU" sz="2600" dirty="0">
                <a:latin typeface="Times New Roman" panose="02020603050405020304" pitchFamily="18" charset="0"/>
                <a:cs typeface="Times New Roman" panose="02020603050405020304" pitchFamily="18" charset="0"/>
              </a:rPr>
              <a:t>) оплату заказчиком поставщику (подрядчику, исполнителю) поставленного товара, выполненной работы (ее результатов), оказанной услуги, а также отдельных этапов исполнения контракта;</a:t>
            </a:r>
          </a:p>
          <a:p>
            <a:pPr algn="just">
              <a:buFont typeface="Wingdings" panose="05000000000000000000" pitchFamily="2" charset="2"/>
              <a:buChar char="ü"/>
            </a:pPr>
            <a:r>
              <a:rPr lang="ru-RU" sz="2600" dirty="0" smtClean="0">
                <a:latin typeface="Times New Roman" panose="02020603050405020304" pitchFamily="18" charset="0"/>
                <a:cs typeface="Times New Roman" panose="02020603050405020304" pitchFamily="18" charset="0"/>
              </a:rPr>
              <a:t>3)</a:t>
            </a:r>
            <a:r>
              <a:rPr lang="ru-RU" sz="2600" dirty="0">
                <a:latin typeface="Times New Roman" panose="02020603050405020304" pitchFamily="18" charset="0"/>
                <a:cs typeface="Times New Roman" panose="02020603050405020304" pitchFamily="18" charset="0"/>
              </a:rPr>
              <a:t>	взаимодействие заказчика с поставщиком (подрядчиком, исполнителем) при исполнении, изменении, расторжении контракта в соответствии со статьей 95 </a:t>
            </a:r>
            <a:r>
              <a:rPr lang="ru-RU" sz="2600" dirty="0" smtClean="0">
                <a:latin typeface="Times New Roman" panose="02020603050405020304" pitchFamily="18" charset="0"/>
                <a:cs typeface="Times New Roman" panose="02020603050405020304" pitchFamily="18" charset="0"/>
              </a:rPr>
              <a:t>Закона о контрактной системе, </a:t>
            </a:r>
            <a:r>
              <a:rPr lang="ru-RU" sz="2600" dirty="0">
                <a:latin typeface="Times New Roman" panose="02020603050405020304" pitchFamily="18" charset="0"/>
                <a:cs typeface="Times New Roman" panose="02020603050405020304" pitchFamily="18" charset="0"/>
              </a:rPr>
              <a:t>применении мер ответственности и совершении иных действий в случае нарушения поставщиком (подрядчиком, исполнителем) или заказчиком условий контракта.</a:t>
            </a:r>
          </a:p>
          <a:p>
            <a:pPr>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6228184" y="2060301"/>
            <a:ext cx="2736304" cy="1598813"/>
          </a:xfrm>
          <a:prstGeom prst="rect">
            <a:avLst/>
          </a:prstGeom>
        </p:spPr>
      </p:pic>
      <p:pic>
        <p:nvPicPr>
          <p:cNvPr id="5" name="Рисунок 4"/>
          <p:cNvPicPr>
            <a:picLocks noChangeAspect="1"/>
          </p:cNvPicPr>
          <p:nvPr/>
        </p:nvPicPr>
        <p:blipFill>
          <a:blip r:embed="rId3"/>
          <a:stretch>
            <a:fillRect/>
          </a:stretch>
        </p:blipFill>
        <p:spPr>
          <a:xfrm>
            <a:off x="6131908" y="3703720"/>
            <a:ext cx="2904588" cy="1293490"/>
          </a:xfrm>
          <a:prstGeom prst="rect">
            <a:avLst/>
          </a:prstGeom>
        </p:spPr>
      </p:pic>
      <p:pic>
        <p:nvPicPr>
          <p:cNvPr id="6" name="Рисунок 5"/>
          <p:cNvPicPr>
            <a:picLocks noChangeAspect="1"/>
          </p:cNvPicPr>
          <p:nvPr/>
        </p:nvPicPr>
        <p:blipFill>
          <a:blip r:embed="rId4" cstate="print"/>
          <a:stretch>
            <a:fillRect/>
          </a:stretch>
        </p:blipFill>
        <p:spPr>
          <a:xfrm>
            <a:off x="6176109" y="5041816"/>
            <a:ext cx="2862486" cy="1584176"/>
          </a:xfrm>
          <a:prstGeom prst="rect">
            <a:avLst/>
          </a:prstGeom>
        </p:spPr>
      </p:pic>
    </p:spTree>
    <p:extLst>
      <p:ext uri="{BB962C8B-B14F-4D97-AF65-F5344CB8AC3E}">
        <p14:creationId xmlns:p14="http://schemas.microsoft.com/office/powerpoint/2010/main" val="1311777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3772"/>
            <a:ext cx="8229600" cy="648072"/>
          </a:xfrm>
        </p:spPr>
        <p:txBody>
          <a:bodyPr>
            <a:norm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Часть 10 статьи 7.32 КоАП РФ</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1500" y="1052736"/>
            <a:ext cx="9001000" cy="5665816"/>
          </a:xfrm>
        </p:spPr>
        <p:txBody>
          <a:bodyPr>
            <a:normAutofit fontScale="85000" lnSpcReduction="20000"/>
          </a:bodyPr>
          <a:lstStyle/>
          <a:p>
            <a:pPr marL="109728" indent="0" algn="just">
              <a:buNone/>
            </a:pPr>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Приемка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поставленного товара, выполненной работы (ее результатов), оказанной услуги или отдельного этапа исполнения контракта </a:t>
            </a:r>
            <a:r>
              <a:rPr lang="ru-RU" sz="2000" b="1" dirty="0">
                <a:latin typeface="Times New Roman" panose="02020603050405020304" pitchFamily="18" charset="0"/>
                <a:cs typeface="Times New Roman" panose="02020603050405020304" pitchFamily="18" charset="0"/>
              </a:rPr>
              <a:t>в случае несоответствия этих товара, работы, услуги либо результатов выполненных работ условиям контракта</a:t>
            </a:r>
            <a:r>
              <a:rPr lang="ru-RU" sz="2000" dirty="0">
                <a:latin typeface="Times New Roman" panose="02020603050405020304" pitchFamily="18" charset="0"/>
                <a:cs typeface="Times New Roman" panose="02020603050405020304" pitchFamily="18" charset="0"/>
              </a:rPr>
              <a:t>, если выявленное несоответствие не устранено поставщиком (подрядчиком, исполнителем) и привело к дополнительному расходованию средств соответствующего бюджета бюджетной системы Российской Федерации или уменьшению количества поставляемых товаров, объема выполняемых работ, оказываемых услуг для обеспечения государственных и муниципальных нужд, </a:t>
            </a:r>
            <a:r>
              <a:rPr lang="ru-RU" sz="2000" dirty="0" smtClean="0">
                <a:latin typeface="Times New Roman" panose="02020603050405020304" pitchFamily="18" charset="0"/>
                <a:cs typeface="Times New Roman" panose="02020603050405020304" pitchFamily="18" charset="0"/>
              </a:rPr>
              <a:t>влечет </a:t>
            </a:r>
            <a:r>
              <a:rPr lang="ru-RU" sz="2000" dirty="0">
                <a:latin typeface="Times New Roman" panose="02020603050405020304" pitchFamily="18" charset="0"/>
                <a:cs typeface="Times New Roman" panose="02020603050405020304" pitchFamily="18" charset="0"/>
              </a:rPr>
              <a:t>наложение административного штрафа на должностных лиц в размере от двадцати тысяч до пятидесяти тысяч рублей</a:t>
            </a:r>
            <a:r>
              <a:rPr lang="ru-RU" sz="2000" dirty="0" smtClean="0">
                <a:latin typeface="Times New Roman" panose="02020603050405020304" pitchFamily="18" charset="0"/>
                <a:cs typeface="Times New Roman" panose="02020603050405020304" pitchFamily="18" charset="0"/>
              </a:rPr>
              <a:t>.</a:t>
            </a:r>
          </a:p>
          <a:p>
            <a:pPr marL="109728" indent="0" algn="just">
              <a:buNone/>
            </a:pPr>
            <a:r>
              <a:rPr lang="ru-RU" sz="2000" b="1" dirty="0" smtClean="0">
                <a:latin typeface="Times New Roman" panose="02020603050405020304" pitchFamily="18" charset="0"/>
                <a:cs typeface="Times New Roman" panose="02020603050405020304" pitchFamily="18" charset="0"/>
              </a:rPr>
              <a:t>Судебная практика:</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Постановление Второго кассационного суда общей юрисдикции от 02.04.2020 по делу </a:t>
            </a:r>
            <a:r>
              <a:rPr lang="ru-RU" sz="2000" dirty="0" smtClean="0">
                <a:latin typeface="Times New Roman" panose="02020603050405020304" pitchFamily="18" charset="0"/>
                <a:cs typeface="Times New Roman" panose="02020603050405020304" pitchFamily="18" charset="0"/>
              </a:rPr>
              <a:t>№ 16-455/2020;</a:t>
            </a: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Постановление Четвертого кассационного суда общей юрисдикции от 16.09.2021 </a:t>
            </a:r>
            <a:r>
              <a:rPr lang="ru-RU" sz="2000" dirty="0" smtClean="0">
                <a:latin typeface="Times New Roman" panose="02020603050405020304" pitchFamily="18" charset="0"/>
                <a:cs typeface="Times New Roman" panose="02020603050405020304" pitchFamily="18" charset="0"/>
              </a:rPr>
              <a:t>№ П16-2849/2021;</a:t>
            </a:r>
          </a:p>
          <a:p>
            <a:pPr algn="just">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Постановление </a:t>
            </a:r>
            <a:r>
              <a:rPr lang="ru-RU" sz="2000" dirty="0">
                <a:latin typeface="Times New Roman" panose="02020603050405020304" pitchFamily="18" charset="0"/>
                <a:cs typeface="Times New Roman" panose="02020603050405020304" pitchFamily="18" charset="0"/>
              </a:rPr>
              <a:t>Четвертого кассационного суда общей юрисдикции от 28.10.2020 </a:t>
            </a:r>
            <a:r>
              <a:rPr lang="ru-RU" sz="2000" dirty="0" smtClean="0">
                <a:latin typeface="Times New Roman" panose="02020603050405020304" pitchFamily="18" charset="0"/>
                <a:cs typeface="Times New Roman" panose="02020603050405020304" pitchFamily="18" charset="0"/>
              </a:rPr>
              <a:t>№ 16-4595/2020;</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Постановление Четвертого кассационного суда общей юрисдикции от 17.09.2020 по делу </a:t>
            </a:r>
            <a:r>
              <a:rPr lang="ru-RU" sz="2000" dirty="0" smtClean="0">
                <a:latin typeface="Times New Roman" panose="02020603050405020304" pitchFamily="18" charset="0"/>
                <a:cs typeface="Times New Roman" panose="02020603050405020304" pitchFamily="18" charset="0"/>
              </a:rPr>
              <a:t>№ 16-4850/2020;</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Постановление Шестого кассационного суда общей юрисдикции от 08.04.2022 </a:t>
            </a:r>
            <a:r>
              <a:rPr lang="ru-RU" sz="2000" dirty="0" smtClean="0">
                <a:latin typeface="Times New Roman" panose="02020603050405020304" pitchFamily="18" charset="0"/>
                <a:cs typeface="Times New Roman" panose="02020603050405020304" pitchFamily="18" charset="0"/>
              </a:rPr>
              <a:t>№ 16-2660/2022;</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Постановление Седьмого кассационного суда общей юрисдикции от 22.12.2021 </a:t>
            </a:r>
            <a:r>
              <a:rPr lang="ru-RU" sz="2000" dirty="0" smtClean="0">
                <a:latin typeface="Times New Roman" panose="02020603050405020304" pitchFamily="18" charset="0"/>
                <a:cs typeface="Times New Roman" panose="02020603050405020304" pitchFamily="18" charset="0"/>
              </a:rPr>
              <a:t>№ 16-6751/2021;</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Постановление Седьмого кассационного суда общей юрисдикции от 13.11.2020 </a:t>
            </a:r>
            <a:r>
              <a:rPr lang="ru-RU" sz="2000" dirty="0" smtClean="0">
                <a:latin typeface="Times New Roman" panose="02020603050405020304" pitchFamily="18" charset="0"/>
                <a:cs typeface="Times New Roman" panose="02020603050405020304" pitchFamily="18" charset="0"/>
              </a:rPr>
              <a:t>№ 16-5535/2020.</a:t>
            </a: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pPr marL="109728" indent="0">
              <a:buNone/>
            </a:pPr>
            <a:endParaRPr lang="ru-RU" dirty="0"/>
          </a:p>
        </p:txBody>
      </p:sp>
    </p:spTree>
    <p:extLst>
      <p:ext uri="{BB962C8B-B14F-4D97-AF65-F5344CB8AC3E}">
        <p14:creationId xmlns:p14="http://schemas.microsoft.com/office/powerpoint/2010/main" val="1900615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3286132"/>
          </a:xfrm>
        </p:spPr>
        <p:txBody>
          <a:bodyPr/>
          <a:lstStyle/>
          <a:p>
            <a:pPr algn="ctr"/>
            <a:r>
              <a:rPr lang="ru-RU" b="1" dirty="0" smtClean="0">
                <a:solidFill>
                  <a:schemeClr val="tx1"/>
                </a:solidFill>
                <a:latin typeface="Times New Roman" pitchFamily="18" charset="0"/>
                <a:cs typeface="Times New Roman" pitchFamily="18" charset="0"/>
              </a:rPr>
              <a:t>СПАСИБО ЗА ВНИМАНИЕ!!!!</a:t>
            </a:r>
            <a:endParaRPr lang="ru-RU"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224136"/>
          </a:xfrm>
        </p:spPr>
        <p:txBody>
          <a:bodyPr>
            <a:norm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ПОРЯДОК ПРИЕМКИ И ПОРЯДОК ОФОРМЛЕНИЯ</a:t>
            </a:r>
            <a:br>
              <a:rPr lang="ru-RU" sz="2000" b="1"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anose="02020603050405020304" pitchFamily="18" charset="0"/>
                <a:cs typeface="Times New Roman" panose="02020603050405020304" pitchFamily="18" charset="0"/>
              </a:rPr>
              <a:t> РЕЗУЛЬТАТОВ ПРИЕМКИ: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648" y="1099894"/>
            <a:ext cx="9097352" cy="5760640"/>
          </a:xfrm>
        </p:spPr>
        <p:txBody>
          <a:bodyPr>
            <a:normAutofit fontScale="92500" lnSpcReduction="20000"/>
          </a:bodyPr>
          <a:lstStyle/>
          <a:p>
            <a:pPr algn="just">
              <a:buFont typeface="Wingdings" panose="05000000000000000000" pitchFamily="2" charset="2"/>
              <a:buChar char="q"/>
            </a:pPr>
            <a:r>
              <a:rPr lang="ru-RU" sz="20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Законом о контрактной системе не регламентированы, за исключением электронного актирования;</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 определяются </a:t>
            </a:r>
            <a:r>
              <a:rPr lang="ru-RU" sz="1800" dirty="0">
                <a:latin typeface="Times New Roman" panose="02020603050405020304" pitchFamily="18" charset="0"/>
                <a:cs typeface="Times New Roman" panose="02020603050405020304" pitchFamily="18" charset="0"/>
              </a:rPr>
              <a:t>заказчиком самостоятельно (Письмо Минфина России от 02.11.2020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24-03-08/95234, Письмо Минфина России от 18.09.2020 </a:t>
            </a:r>
            <a:r>
              <a:rPr lang="ru-RU" sz="1800" dirty="0" smtClean="0">
                <a:latin typeface="Times New Roman" panose="02020603050405020304" pitchFamily="18" charset="0"/>
                <a:cs typeface="Times New Roman" panose="02020603050405020304" pitchFamily="18" charset="0"/>
              </a:rPr>
              <a:t>№ 24-04-08/82014);</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 подлежат обязательному включению в контракт, в том числе и порядок электронной приемки и поставщик не может отказаться от обмена документами в электронной форме (часть 13 статьи 34 Закона о контрактной системе, Письмо Казначейства </a:t>
            </a:r>
            <a:r>
              <a:rPr lang="ru-RU" sz="1800" dirty="0">
                <a:latin typeface="Times New Roman" panose="02020603050405020304" pitchFamily="18" charset="0"/>
                <a:cs typeface="Times New Roman" panose="02020603050405020304" pitchFamily="18" charset="0"/>
              </a:rPr>
              <a:t>России от 31.05.2022 </a:t>
            </a:r>
            <a:r>
              <a:rPr lang="ru-RU" sz="1800" dirty="0" smtClean="0">
                <a:latin typeface="Times New Roman" panose="02020603050405020304" pitchFamily="18" charset="0"/>
                <a:cs typeface="Times New Roman" panose="02020603050405020304" pitchFamily="18" charset="0"/>
              </a:rPr>
              <a:t>№ 07-04-05/21-13265 «О </a:t>
            </a:r>
            <a:r>
              <a:rPr lang="ru-RU" sz="1800" dirty="0">
                <a:latin typeface="Times New Roman" panose="02020603050405020304" pitchFamily="18" charset="0"/>
                <a:cs typeface="Times New Roman" panose="02020603050405020304" pitchFamily="18" charset="0"/>
              </a:rPr>
              <a:t>направлении Обзора недостатков и нарушений», </a:t>
            </a:r>
            <a:r>
              <a:rPr lang="ru-RU" sz="1800" dirty="0" smtClean="0">
                <a:latin typeface="Times New Roman" panose="02020603050405020304" pitchFamily="18" charset="0"/>
                <a:cs typeface="Times New Roman" panose="02020603050405020304" pitchFamily="18" charset="0"/>
              </a:rPr>
              <a:t>Письмо </a:t>
            </a:r>
            <a:r>
              <a:rPr lang="ru-RU" sz="1800" dirty="0">
                <a:latin typeface="Times New Roman" panose="02020603050405020304" pitchFamily="18" charset="0"/>
                <a:cs typeface="Times New Roman" panose="02020603050405020304" pitchFamily="18" charset="0"/>
              </a:rPr>
              <a:t>Минздрава России от 19.05.2022 </a:t>
            </a:r>
            <a:r>
              <a:rPr lang="ru-RU" sz="1800" dirty="0" smtClean="0">
                <a:latin typeface="Times New Roman" panose="02020603050405020304" pitchFamily="18" charset="0"/>
                <a:cs typeface="Times New Roman" panose="02020603050405020304" pitchFamily="18" charset="0"/>
              </a:rPr>
              <a:t>№ 22-0/И/2-8093), </a:t>
            </a:r>
            <a:r>
              <a:rPr lang="ru-RU" sz="1800" b="1" dirty="0" smtClean="0">
                <a:latin typeface="Times New Roman" panose="02020603050405020304" pitchFamily="18" charset="0"/>
                <a:cs typeface="Times New Roman" panose="02020603050405020304" pitchFamily="18" charset="0"/>
              </a:rPr>
              <a:t>за исключением случаев заключения контрактов по пунктов 4 и 5 (за исключением части 12 статьи 93 Закона  о контрактной системе), </a:t>
            </a:r>
            <a:r>
              <a:rPr lang="ru-RU" sz="1800" b="1" dirty="0">
                <a:latin typeface="Times New Roman" panose="02020603050405020304" pitchFamily="18" charset="0"/>
                <a:cs typeface="Times New Roman" panose="02020603050405020304" pitchFamily="18" charset="0"/>
              </a:rPr>
              <a:t>пунктам 1, </a:t>
            </a:r>
            <a:r>
              <a:rPr lang="ru-RU" sz="1800" b="1" dirty="0" smtClean="0">
                <a:latin typeface="Times New Roman" panose="02020603050405020304" pitchFamily="18" charset="0"/>
                <a:cs typeface="Times New Roman" panose="02020603050405020304" pitchFamily="18" charset="0"/>
              </a:rPr>
              <a:t>8</a:t>
            </a:r>
            <a:r>
              <a:rPr lang="ru-RU" sz="1800" b="1" dirty="0">
                <a:latin typeface="Times New Roman" panose="02020603050405020304" pitchFamily="18" charset="0"/>
                <a:cs typeface="Times New Roman" panose="02020603050405020304" pitchFamily="18" charset="0"/>
              </a:rPr>
              <a:t>, 15, 20, 21, 23, 26, 28, 29, 40, 41, 44, 45, 46, 51 - 53 части 1 статьи </a:t>
            </a:r>
            <a:r>
              <a:rPr lang="ru-RU" sz="1800" b="1" dirty="0" smtClean="0">
                <a:latin typeface="Times New Roman" panose="02020603050405020304" pitchFamily="18" charset="0"/>
                <a:cs typeface="Times New Roman" panose="02020603050405020304" pitchFamily="18" charset="0"/>
              </a:rPr>
              <a:t>93 Закона о контрактной системе;</a:t>
            </a:r>
          </a:p>
          <a:p>
            <a:pPr algn="just">
              <a:buFont typeface="Wingdings" panose="05000000000000000000" pitchFamily="2" charset="2"/>
              <a:buChar char="q"/>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приемка результатов отдельного этапа исполнения контракта, поставленного товара, выполненной работы, оказанной услуги является </a:t>
            </a:r>
            <a:r>
              <a:rPr lang="ru-RU" sz="1800" b="1" u="sng" dirty="0" smtClean="0">
                <a:latin typeface="Times New Roman" panose="02020603050405020304" pitchFamily="18" charset="0"/>
                <a:cs typeface="Times New Roman" panose="02020603050405020304" pitchFamily="18" charset="0"/>
              </a:rPr>
              <a:t>обязанностью заказчика </a:t>
            </a:r>
            <a:r>
              <a:rPr lang="ru-RU" sz="1800" dirty="0" smtClean="0">
                <a:latin typeface="Times New Roman" panose="02020603050405020304" pitchFamily="18" charset="0"/>
                <a:cs typeface="Times New Roman" panose="02020603050405020304" pitchFamily="18" charset="0"/>
              </a:rPr>
              <a:t>(часть 7 статьи 94 Закона о контрактной системе);</a:t>
            </a:r>
          </a:p>
          <a:p>
            <a:pPr algn="just">
              <a:buFont typeface="Wingdings" panose="05000000000000000000" pitchFamily="2" charset="2"/>
              <a:buChar char="q"/>
            </a:pPr>
            <a:r>
              <a:rPr lang="ru-RU" sz="1800" dirty="0">
                <a:latin typeface="Times New Roman" panose="02020603050405020304" pitchFamily="18" charset="0"/>
                <a:cs typeface="Times New Roman" panose="02020603050405020304" pitchFamily="18" charset="0"/>
              </a:rPr>
              <a:t> приемка результатов отдельного этапа исполнения контракта, поставленного товара, выполненной работы, оказанной услуги </a:t>
            </a:r>
            <a:r>
              <a:rPr lang="ru-RU" sz="1800" b="1" u="sng" dirty="0">
                <a:latin typeface="Times New Roman" panose="02020603050405020304" pitchFamily="18" charset="0"/>
                <a:cs typeface="Times New Roman" panose="02020603050405020304" pitchFamily="18" charset="0"/>
              </a:rPr>
              <a:t>оформляется документом о приемке</a:t>
            </a:r>
            <a:r>
              <a:rPr lang="ru-RU" sz="1800" dirty="0">
                <a:latin typeface="Times New Roman" panose="02020603050405020304" pitchFamily="18" charset="0"/>
                <a:cs typeface="Times New Roman" panose="02020603050405020304" pitchFamily="18" charset="0"/>
              </a:rPr>
              <a:t>, который подписывается заказчиком (в случае создания приемочной комиссии подписывается всеми членами приемочной комиссии и утверждается заказчиком), либо поставщику (подрядчику, исполнителю) в </a:t>
            </a:r>
            <a:r>
              <a:rPr lang="ru-RU" sz="1800" dirty="0" smtClean="0">
                <a:latin typeface="Times New Roman" panose="02020603050405020304" pitchFamily="18" charset="0"/>
                <a:cs typeface="Times New Roman" panose="02020603050405020304" pitchFamily="18" charset="0"/>
              </a:rPr>
              <a:t>срок, установленные для приемки, заказчиком </a:t>
            </a:r>
            <a:r>
              <a:rPr lang="ru-RU" sz="1800" dirty="0">
                <a:latin typeface="Times New Roman" panose="02020603050405020304" pitchFamily="18" charset="0"/>
                <a:cs typeface="Times New Roman" panose="02020603050405020304" pitchFamily="18" charset="0"/>
              </a:rPr>
              <a:t>направляется в письменной форме </a:t>
            </a:r>
            <a:r>
              <a:rPr lang="ru-RU" sz="1800" b="1" u="sng" dirty="0">
                <a:latin typeface="Times New Roman" panose="02020603050405020304" pitchFamily="18" charset="0"/>
                <a:cs typeface="Times New Roman" panose="02020603050405020304" pitchFamily="18" charset="0"/>
              </a:rPr>
              <a:t>мотивированный отказ </a:t>
            </a:r>
            <a:r>
              <a:rPr lang="ru-RU" sz="1800" dirty="0">
                <a:latin typeface="Times New Roman" panose="02020603050405020304" pitchFamily="18" charset="0"/>
                <a:cs typeface="Times New Roman" panose="02020603050405020304" pitchFamily="18" charset="0"/>
              </a:rPr>
              <a:t>от подписания такого </a:t>
            </a:r>
            <a:r>
              <a:rPr lang="ru-RU" sz="1800" dirty="0" smtClean="0">
                <a:latin typeface="Times New Roman" panose="02020603050405020304" pitchFamily="18" charset="0"/>
                <a:cs typeface="Times New Roman" panose="02020603050405020304" pitchFamily="18" charset="0"/>
              </a:rPr>
              <a:t>документа (часть 7 статьи 94 Закона о контрактной системе);</a:t>
            </a:r>
          </a:p>
          <a:p>
            <a:pPr algn="just">
              <a:buFont typeface="Wingdings" panose="05000000000000000000" pitchFamily="2" charset="2"/>
              <a:buChar char="q"/>
            </a:pPr>
            <a:r>
              <a:rPr lang="ru-RU" sz="1800" dirty="0" smtClean="0">
                <a:latin typeface="Times New Roman" panose="02020603050405020304" pitchFamily="18" charset="0"/>
                <a:cs typeface="Times New Roman" panose="02020603050405020304" pitchFamily="18" charset="0"/>
              </a:rPr>
              <a:t>приемка осуществляется должностным лицом заказчика или приемочной комиссией (5 человек).</a:t>
            </a:r>
          </a:p>
          <a:p>
            <a:pPr algn="just">
              <a:buFont typeface="Wingdings" panose="05000000000000000000" pitchFamily="2" charset="2"/>
              <a:buChar char="q"/>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6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29952"/>
            <a:ext cx="8229600" cy="1066800"/>
          </a:xfrm>
        </p:spPr>
        <p:txBody>
          <a:bodyPr>
            <a:norm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ПОРЯДОК ПРИЕМКИ И ПОРЯДОК ОФОРМЛЕНИЯ</a:t>
            </a:r>
            <a:br>
              <a:rPr lang="ru-RU" sz="2000" b="1" dirty="0">
                <a:solidFill>
                  <a:schemeClr val="tx1"/>
                </a:solidFill>
                <a:latin typeface="Times New Roman" panose="02020603050405020304" pitchFamily="18" charset="0"/>
                <a:cs typeface="Times New Roman" panose="02020603050405020304" pitchFamily="18" charset="0"/>
              </a:rPr>
            </a:br>
            <a:r>
              <a:rPr lang="ru-RU" sz="2000" b="1" dirty="0">
                <a:solidFill>
                  <a:schemeClr val="tx1"/>
                </a:solidFill>
                <a:latin typeface="Times New Roman" panose="02020603050405020304" pitchFamily="18" charset="0"/>
                <a:cs typeface="Times New Roman" panose="02020603050405020304" pitchFamily="18" charset="0"/>
              </a:rPr>
              <a:t> РЕЗУЛЬТАТОВ ПРИЕМКИ:</a:t>
            </a:r>
          </a:p>
        </p:txBody>
      </p:sp>
      <p:sp>
        <p:nvSpPr>
          <p:cNvPr id="3" name="Объект 2"/>
          <p:cNvSpPr>
            <a:spLocks noGrp="1"/>
          </p:cNvSpPr>
          <p:nvPr>
            <p:ph idx="1"/>
          </p:nvPr>
        </p:nvSpPr>
        <p:spPr>
          <a:xfrm>
            <a:off x="107504" y="980728"/>
            <a:ext cx="8928992" cy="5877272"/>
          </a:xfrm>
        </p:spPr>
        <p:txBody>
          <a:bodyPr>
            <a:normAutofit/>
          </a:bodyPr>
          <a:lstStyle/>
          <a:p>
            <a:pPr algn="just">
              <a:buFont typeface="Wingdings" panose="05000000000000000000" pitchFamily="2" charset="2"/>
              <a:buChar char="q"/>
            </a:pPr>
            <a:r>
              <a:rPr lang="ru-RU" sz="1600" dirty="0" smtClean="0">
                <a:latin typeface="Times New Roman" panose="02020603050405020304" pitchFamily="18" charset="0"/>
                <a:cs typeface="Times New Roman" panose="02020603050405020304" pitchFamily="18" charset="0"/>
              </a:rPr>
              <a:t>для </a:t>
            </a:r>
            <a:r>
              <a:rPr lang="ru-RU" sz="1600" dirty="0">
                <a:latin typeface="Times New Roman" panose="02020603050405020304" pitchFamily="18" charset="0"/>
                <a:cs typeface="Times New Roman" panose="02020603050405020304" pitchFamily="18" charset="0"/>
              </a:rPr>
              <a:t>проверки предоставленных поставщиком (подрядчиком, исполнителем) результатов, предусмотренных контрактом, в части их соответствия условиям контракта заказчик </a:t>
            </a:r>
            <a:r>
              <a:rPr lang="ru-RU" sz="1600" b="1" dirty="0">
                <a:latin typeface="Times New Roman" panose="02020603050405020304" pitchFamily="18" charset="0"/>
                <a:cs typeface="Times New Roman" panose="02020603050405020304" pitchFamily="18" charset="0"/>
              </a:rPr>
              <a:t>обязан провести </a:t>
            </a:r>
            <a:r>
              <a:rPr lang="ru-RU" sz="1600" b="1" dirty="0" smtClean="0">
                <a:latin typeface="Times New Roman" panose="02020603050405020304" pitchFamily="18" charset="0"/>
                <a:cs typeface="Times New Roman" panose="02020603050405020304" pitchFamily="18" charset="0"/>
              </a:rPr>
              <a:t>экспертизу</a:t>
            </a:r>
            <a:r>
              <a:rPr lang="ru-RU" sz="1600" dirty="0" smtClean="0">
                <a:latin typeface="Times New Roman" panose="02020603050405020304" pitchFamily="18" charset="0"/>
                <a:cs typeface="Times New Roman" panose="02020603050405020304" pitchFamily="18" charset="0"/>
              </a:rPr>
              <a:t> (часть 3 статьи 94 Закона о контрактной системы);</a:t>
            </a:r>
          </a:p>
          <a:p>
            <a:pPr algn="just">
              <a:buFont typeface="Wingdings" panose="05000000000000000000" pitchFamily="2" charset="2"/>
              <a:buChar char="q"/>
            </a:pPr>
            <a:r>
              <a:rPr lang="ru-RU" sz="1600" b="1" dirty="0" smtClean="0">
                <a:latin typeface="Times New Roman" panose="02020603050405020304" pitchFamily="18" charset="0"/>
                <a:cs typeface="Times New Roman" panose="02020603050405020304" pitchFamily="18" charset="0"/>
              </a:rPr>
              <a:t>экспертиза</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результатов, предусмотренных контрактом, </a:t>
            </a:r>
            <a:r>
              <a:rPr lang="ru-RU" sz="1600" b="1" dirty="0">
                <a:latin typeface="Times New Roman" panose="02020603050405020304" pitchFamily="18" charset="0"/>
                <a:cs typeface="Times New Roman" panose="02020603050405020304" pitchFamily="18" charset="0"/>
              </a:rPr>
              <a:t>может проводиться заказчиком своими силами или к ее проведению могут привлекаться эксперты, экспертные организации </a:t>
            </a:r>
            <a:r>
              <a:rPr lang="ru-RU" sz="1600" dirty="0">
                <a:latin typeface="Times New Roman" panose="02020603050405020304" pitchFamily="18" charset="0"/>
                <a:cs typeface="Times New Roman" panose="02020603050405020304" pitchFamily="18" charset="0"/>
              </a:rPr>
              <a:t>на основании контрактов, заключенных в соответствии с </a:t>
            </a:r>
            <a:r>
              <a:rPr lang="ru-RU" sz="1600" dirty="0" smtClean="0">
                <a:latin typeface="Times New Roman" panose="02020603050405020304" pitchFamily="18" charset="0"/>
                <a:cs typeface="Times New Roman" panose="02020603050405020304" pitchFamily="18" charset="0"/>
              </a:rPr>
              <a:t>Законом о контрактной системе (часть 3 статьи 94 Закона о контрактной системе);</a:t>
            </a:r>
          </a:p>
          <a:p>
            <a:pPr algn="just">
              <a:buFont typeface="Wingdings" panose="05000000000000000000" pitchFamily="2" charset="2"/>
              <a:buChar char="q"/>
            </a:pPr>
            <a:r>
              <a:rPr lang="ru-RU" sz="1600" dirty="0" smtClean="0">
                <a:latin typeface="Times New Roman" panose="02020603050405020304" pitchFamily="18" charset="0"/>
                <a:cs typeface="Times New Roman" panose="02020603050405020304" pitchFamily="18" charset="0"/>
              </a:rPr>
              <a:t>для </a:t>
            </a:r>
            <a:r>
              <a:rPr lang="ru-RU" sz="1600" dirty="0">
                <a:latin typeface="Times New Roman" panose="02020603050405020304" pitchFamily="18" charset="0"/>
                <a:cs typeface="Times New Roman" panose="02020603050405020304" pitchFamily="18" charset="0"/>
              </a:rPr>
              <a:t>проведения экспертизы поставленного товара, выполненной работы или оказанной услуги эксперты, экспертные организации имеют право запрашивать у заказчика и поставщика (подрядчика, исполнителя) дополнительные материалы, относящиеся к условиям исполнения контракта и отдельным этапам исполнения контракта (часть 5 статьи 94 Закона о контрактной системе</a:t>
            </a:r>
            <a:r>
              <a:rPr lang="ru-RU" sz="1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ru-RU" sz="1600" dirty="0">
                <a:latin typeface="Times New Roman" panose="02020603050405020304" pitchFamily="18" charset="0"/>
                <a:cs typeface="Times New Roman" panose="02020603050405020304" pitchFamily="18" charset="0"/>
              </a:rPr>
              <a:t>в</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случае, если по результатам такой экспертизы установлены нарушения требований контракта, не препятствующие приемке поставленного товара, выполненной работы или оказанной услуги, в заключении могут содержаться предложения об устранении данных нарушений, в том числе с указанием срока их </a:t>
            </a:r>
            <a:r>
              <a:rPr lang="ru-RU" sz="1600" dirty="0" smtClean="0">
                <a:latin typeface="Times New Roman" panose="02020603050405020304" pitchFamily="18" charset="0"/>
                <a:cs typeface="Times New Roman" panose="02020603050405020304" pitchFamily="18" charset="0"/>
              </a:rPr>
              <a:t>устранения (часть 5 статьи 94 Закона о контрактной системе);</a:t>
            </a:r>
          </a:p>
          <a:p>
            <a:pPr algn="just">
              <a:buFont typeface="Wingdings" panose="05000000000000000000" pitchFamily="2" charset="2"/>
              <a:buChar char="q"/>
            </a:pP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случае привлечения заказчиком для проведения указанной экспертизы экспертов, экспертных организаций при принятии решения о приемке или об отказе в приемке результатов отдельного этапа исполнения контракта либо поставленного товара, выполненной работы или оказанной услуги заказчик, </a:t>
            </a:r>
            <a:r>
              <a:rPr lang="ru-RU" sz="1600" b="1" dirty="0">
                <a:latin typeface="Times New Roman" panose="02020603050405020304" pitchFamily="18" charset="0"/>
                <a:cs typeface="Times New Roman" panose="02020603050405020304" pitchFamily="18" charset="0"/>
              </a:rPr>
              <a:t>приемочная комиссия должны учитывать отраженные в заключении по результатам указанной экспертизы предложения экспертов, экспертных организаций</a:t>
            </a:r>
            <a:r>
              <a:rPr lang="ru-RU" sz="1600" dirty="0">
                <a:latin typeface="Times New Roman" panose="02020603050405020304" pitchFamily="18" charset="0"/>
                <a:cs typeface="Times New Roman" panose="02020603050405020304" pitchFamily="18" charset="0"/>
              </a:rPr>
              <a:t>, привлеченных для ее проведения.</a:t>
            </a:r>
            <a:endParaRPr lang="ru-RU" sz="1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54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1" y="1336200"/>
            <a:ext cx="8784976" cy="3100912"/>
          </a:xfrm>
        </p:spPr>
        <p:txBody>
          <a:bodyPr>
            <a:normAutofit/>
          </a:bodyPr>
          <a:lstStyle/>
          <a:p>
            <a:pPr algn="just">
              <a:buFont typeface="Wingdings" panose="05000000000000000000" pitchFamily="2" charset="2"/>
              <a:buChar char="q"/>
            </a:pPr>
            <a:r>
              <a:rPr lang="ru-RU" sz="1600" dirty="0" smtClean="0">
                <a:latin typeface="Times New Roman" panose="02020603050405020304" pitchFamily="18" charset="0"/>
                <a:cs typeface="Times New Roman" panose="02020603050405020304" pitchFamily="18" charset="0"/>
              </a:rPr>
              <a:t>в случае </a:t>
            </a:r>
            <a:r>
              <a:rPr lang="ru-RU" sz="1600" dirty="0">
                <a:latin typeface="Times New Roman" panose="02020603050405020304" pitchFamily="18" charset="0"/>
                <a:cs typeface="Times New Roman" panose="02020603050405020304" pitchFamily="18" charset="0"/>
              </a:rPr>
              <a:t>установления заказчиком требования об обеспечении гарантийных обязательств оформление документа о приемке (за исключением отдельного этапа исполнения контракта) поставленного товара, выполненной работы (ее результатов), оказанной услуги осуществляется после предоставления поставщиком (подрядчиком, исполнителем) такого обеспечения в соответствии с </a:t>
            </a:r>
            <a:r>
              <a:rPr lang="ru-RU" sz="1600" dirty="0" smtClean="0">
                <a:latin typeface="Times New Roman" panose="02020603050405020304" pitchFamily="18" charset="0"/>
                <a:cs typeface="Times New Roman" panose="02020603050405020304" pitchFamily="18" charset="0"/>
              </a:rPr>
              <a:t>Законом о контрактной системе в </a:t>
            </a:r>
            <a:r>
              <a:rPr lang="ru-RU" sz="1600" dirty="0">
                <a:latin typeface="Times New Roman" panose="02020603050405020304" pitchFamily="18" charset="0"/>
                <a:cs typeface="Times New Roman" panose="02020603050405020304" pitchFamily="18" charset="0"/>
              </a:rPr>
              <a:t>порядке и в сроки, которые установлены </a:t>
            </a:r>
            <a:r>
              <a:rPr lang="ru-RU" sz="1600" dirty="0" smtClean="0">
                <a:latin typeface="Times New Roman" panose="02020603050405020304" pitchFamily="18" charset="0"/>
                <a:cs typeface="Times New Roman" panose="02020603050405020304" pitchFamily="18" charset="0"/>
              </a:rPr>
              <a:t>контрактом (часть 7.1 статьи 94 Закона о контрактной системе);</a:t>
            </a:r>
          </a:p>
          <a:p>
            <a:pPr algn="just">
              <a:buFont typeface="Wingdings" panose="05000000000000000000" pitchFamily="2" charset="2"/>
              <a:buChar char="q"/>
            </a:pPr>
            <a:r>
              <a:rPr lang="ru-RU" sz="1600" dirty="0" smtClean="0">
                <a:latin typeface="Times New Roman" panose="02020603050405020304" pitchFamily="18" charset="0"/>
                <a:cs typeface="Times New Roman" panose="02020603050405020304" pitchFamily="18" charset="0"/>
              </a:rPr>
              <a:t>заказчик </a:t>
            </a:r>
            <a:r>
              <a:rPr lang="ru-RU" sz="1600" dirty="0">
                <a:latin typeface="Times New Roman" panose="02020603050405020304" pitchFamily="18" charset="0"/>
                <a:cs typeface="Times New Roman" panose="02020603050405020304" pitchFamily="18" charset="0"/>
              </a:rPr>
              <a:t>вправе не отказывать в приемке результатов отдельного этапа исполнения контракта либо поставленного товара, выполненной работы или оказанной услуги в случае выявления несоответствия этих результатов либо этих товара, работы, услуги условиям контракта, </a:t>
            </a:r>
            <a:r>
              <a:rPr lang="ru-RU" sz="1600" b="1" u="sng" dirty="0">
                <a:latin typeface="Times New Roman" panose="02020603050405020304" pitchFamily="18" charset="0"/>
                <a:cs typeface="Times New Roman" panose="02020603050405020304" pitchFamily="18" charset="0"/>
              </a:rPr>
              <a:t>если выявленное несоответствие не препятствует приемке этих результатов либо этих товара, работы, услуги и устранено поставщиком</a:t>
            </a:r>
            <a:r>
              <a:rPr lang="ru-RU" sz="1600" dirty="0">
                <a:latin typeface="Times New Roman" panose="02020603050405020304" pitchFamily="18" charset="0"/>
                <a:cs typeface="Times New Roman" panose="02020603050405020304" pitchFamily="18" charset="0"/>
              </a:rPr>
              <a:t> (подрядчиком, исполнителем</a:t>
            </a:r>
            <a:r>
              <a:rPr lang="ru-RU" sz="1600" dirty="0" smtClean="0">
                <a:latin typeface="Times New Roman" panose="02020603050405020304" pitchFamily="18" charset="0"/>
                <a:cs typeface="Times New Roman" panose="02020603050405020304" pitchFamily="18" charset="0"/>
              </a:rPr>
              <a:t>) (часть 8 статьи 94 Закона о контрактной системе).</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56843" y="404664"/>
            <a:ext cx="8230313" cy="1066892"/>
          </a:xfrm>
          <a:prstGeom prst="rect">
            <a:avLst/>
          </a:prstGeom>
        </p:spPr>
      </p:pic>
      <p:pic>
        <p:nvPicPr>
          <p:cNvPr id="1026" name="Picture 2" descr="https://law-enc.net/wp-content/uploads/2020/09/bankovskaya-garantiya-sberbank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4437112"/>
            <a:ext cx="3539093" cy="2179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verklopstop69.ru/bitrix/tools/disk/uf.php?attachedId=1520&amp;action=download&amp;nc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555" y="4437113"/>
            <a:ext cx="4295177" cy="217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3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762" y="476672"/>
            <a:ext cx="8229600" cy="504056"/>
          </a:xfrm>
        </p:spPr>
        <p:txBody>
          <a:bodyPr>
            <a:norm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Цели внедрения электронного актирования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268760"/>
            <a:ext cx="4186808" cy="4325112"/>
          </a:xfrm>
        </p:spPr>
        <p:txBody>
          <a:bodyPr>
            <a:normAutofit lnSpcReduction="10000"/>
          </a:bodyPr>
          <a:lstStyle/>
          <a:p>
            <a:pPr marL="109728" indent="0" algn="ctr">
              <a:buNone/>
            </a:pPr>
            <a:r>
              <a:rPr lang="ru-RU" sz="1800" b="1" dirty="0" smtClean="0">
                <a:latin typeface="Times New Roman" panose="02020603050405020304" pitchFamily="18" charset="0"/>
                <a:cs typeface="Times New Roman" panose="02020603050405020304" pitchFamily="18" charset="0"/>
              </a:rPr>
              <a:t>Перечень поручений Президента Российской Федерации по итогам совещания с членами Правительства Российской Федерации от 11.11.2019</a:t>
            </a:r>
          </a:p>
          <a:p>
            <a:pPr marL="109728" indent="0" algn="ctr">
              <a:buNone/>
            </a:pPr>
            <a:endParaRPr lang="ru-RU" sz="1800" dirty="0">
              <a:latin typeface="Times New Roman" panose="02020603050405020304" pitchFamily="18" charset="0"/>
              <a:cs typeface="Times New Roman" panose="02020603050405020304" pitchFamily="18" charset="0"/>
            </a:endParaRPr>
          </a:p>
          <a:p>
            <a:pPr marL="109728" indent="0" algn="just">
              <a:buNone/>
            </a:pPr>
            <a:r>
              <a:rPr lang="ru-RU" sz="1800" dirty="0" smtClean="0">
                <a:latin typeface="Times New Roman" panose="02020603050405020304" pitchFamily="18" charset="0"/>
                <a:cs typeface="Times New Roman" panose="02020603050405020304" pitchFamily="18" charset="0"/>
              </a:rPr>
              <a:t>	внедрение в электронный документооборот между поставщиком и заказчиком электронного документа приемки товаров (выполнения работ, оказания услуг), подписываемого усиленной квалифицированной электронной подписью лица, имеющего право действовать от имени заказчика и поставщика, с использованием ЕИС, начиная с 01.07.2020.</a:t>
            </a:r>
            <a:endParaRPr lang="ru-RU" sz="1800" dirty="0">
              <a:latin typeface="Times New Roman" panose="02020603050405020304" pitchFamily="18" charset="0"/>
              <a:cs typeface="Times New Roman" panose="02020603050405020304" pitchFamily="18" charset="0"/>
            </a:endParaRPr>
          </a:p>
        </p:txBody>
      </p:sp>
      <p:sp>
        <p:nvSpPr>
          <p:cNvPr id="4" name="Объект 2"/>
          <p:cNvSpPr txBox="1">
            <a:spLocks/>
          </p:cNvSpPr>
          <p:nvPr/>
        </p:nvSpPr>
        <p:spPr>
          <a:xfrm>
            <a:off x="4555562" y="2524939"/>
            <a:ext cx="4408926"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buFont typeface="Georgia"/>
              <a:buNone/>
            </a:pPr>
            <a:r>
              <a:rPr lang="ru-RU" sz="1800" b="1" dirty="0" smtClean="0">
                <a:latin typeface="Times New Roman" panose="02020603050405020304" pitchFamily="18" charset="0"/>
                <a:cs typeface="Times New Roman" panose="02020603050405020304" pitchFamily="18" charset="0"/>
              </a:rPr>
              <a:t>Цель № 1: </a:t>
            </a:r>
            <a:r>
              <a:rPr lang="ru-RU" sz="1800" dirty="0" smtClean="0">
                <a:latin typeface="Times New Roman" panose="02020603050405020304" pitchFamily="18" charset="0"/>
                <a:cs typeface="Times New Roman" panose="02020603050405020304" pitchFamily="18" charset="0"/>
              </a:rPr>
              <a:t>Достоверность сведений об исполнении контрактов, своевременность платежей.</a:t>
            </a:r>
          </a:p>
          <a:p>
            <a:pPr marL="109728" indent="0" algn="just">
              <a:buFont typeface="Georgia"/>
              <a:buNone/>
            </a:pPr>
            <a:endParaRPr lang="ru-RU" sz="1800" b="1" dirty="0">
              <a:latin typeface="Times New Roman" panose="02020603050405020304" pitchFamily="18" charset="0"/>
              <a:cs typeface="Times New Roman" panose="02020603050405020304" pitchFamily="18" charset="0"/>
            </a:endParaRPr>
          </a:p>
          <a:p>
            <a:pPr marL="109728" indent="0" algn="just">
              <a:buFont typeface="Georgia"/>
              <a:buNone/>
            </a:pPr>
            <a:r>
              <a:rPr lang="ru-RU" sz="1800" b="1" dirty="0" smtClean="0">
                <a:latin typeface="Times New Roman" panose="02020603050405020304" pitchFamily="18" charset="0"/>
                <a:cs typeface="Times New Roman" panose="02020603050405020304" pitchFamily="18" charset="0"/>
              </a:rPr>
              <a:t>Цель № 2: </a:t>
            </a:r>
            <a:r>
              <a:rPr lang="ru-RU" sz="1800" dirty="0" smtClean="0">
                <a:latin typeface="Times New Roman" panose="02020603050405020304" pitchFamily="18" charset="0"/>
                <a:cs typeface="Times New Roman" panose="02020603050405020304" pitchFamily="18" charset="0"/>
              </a:rPr>
              <a:t>Взаимосвязь ЕИС с системами централизованных бухгалтерий.</a:t>
            </a:r>
          </a:p>
          <a:p>
            <a:pPr marL="109728" indent="0" algn="just">
              <a:buFont typeface="Georgia"/>
              <a:buNone/>
            </a:pPr>
            <a:endParaRPr lang="ru-RU" sz="1800" b="1" dirty="0">
              <a:latin typeface="Times New Roman" panose="02020603050405020304" pitchFamily="18" charset="0"/>
              <a:cs typeface="Times New Roman" panose="02020603050405020304" pitchFamily="18" charset="0"/>
            </a:endParaRPr>
          </a:p>
          <a:p>
            <a:pPr marL="109728" indent="0" algn="just">
              <a:buFont typeface="Georgia"/>
              <a:buNone/>
            </a:pPr>
            <a:r>
              <a:rPr lang="ru-RU" sz="1800" b="1" dirty="0" smtClean="0">
                <a:latin typeface="Times New Roman" panose="02020603050405020304" pitchFamily="18" charset="0"/>
                <a:cs typeface="Times New Roman" panose="02020603050405020304" pitchFamily="18" charset="0"/>
              </a:rPr>
              <a:t>Цель № 3: </a:t>
            </a:r>
            <a:r>
              <a:rPr lang="ru-RU" sz="1800" dirty="0" smtClean="0">
                <a:latin typeface="Times New Roman" panose="02020603050405020304" pitchFamily="18" charset="0"/>
                <a:cs typeface="Times New Roman" panose="02020603050405020304" pitchFamily="18" charset="0"/>
              </a:rPr>
              <a:t>Возможность осуществления контроля за исполнением закупок в рамках национальных проектов, а также закупок российской продукции.</a:t>
            </a:r>
            <a:endParaRPr lang="ru-RU" sz="18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5292080" y="908721"/>
            <a:ext cx="3096344" cy="1512168"/>
          </a:xfrm>
          <a:prstGeom prst="rect">
            <a:avLst/>
          </a:prstGeom>
        </p:spPr>
      </p:pic>
    </p:spTree>
    <p:extLst>
      <p:ext uri="{BB962C8B-B14F-4D97-AF65-F5344CB8AC3E}">
        <p14:creationId xmlns:p14="http://schemas.microsoft.com/office/powerpoint/2010/main" val="186848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229600" cy="216024"/>
          </a:xfrm>
        </p:spPr>
        <p:txBody>
          <a:bodyPr>
            <a:noAutofit/>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ВИДЫ ПРИЕМКИ</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60032" y="449668"/>
            <a:ext cx="4176464" cy="6147683"/>
          </a:xfrm>
        </p:spPr>
        <p:txBody>
          <a:bodyPr>
            <a:normAutofit fontScale="92500"/>
          </a:bodyPr>
          <a:lstStyle/>
          <a:p>
            <a:pPr marL="109728" indent="0" algn="ctr">
              <a:buNone/>
            </a:pPr>
            <a:r>
              <a:rPr lang="ru-RU" sz="1700" b="1" u="sng" dirty="0" smtClean="0">
                <a:latin typeface="Times New Roman" panose="02020603050405020304" pitchFamily="18" charset="0"/>
                <a:cs typeface="Times New Roman" panose="02020603050405020304" pitchFamily="18" charset="0"/>
              </a:rPr>
              <a:t>«Электронная» приемка (обязательно)</a:t>
            </a:r>
          </a:p>
          <a:p>
            <a:pPr marL="109728" indent="0" algn="just">
              <a:buNone/>
            </a:pPr>
            <a:r>
              <a:rPr lang="ru-RU" sz="1700" dirty="0" smtClean="0">
                <a:latin typeface="Times New Roman" panose="02020603050405020304" pitchFamily="18" charset="0"/>
                <a:cs typeface="Times New Roman" panose="02020603050405020304" pitchFamily="18" charset="0"/>
              </a:rPr>
              <a:t>контракты, заключенные </a:t>
            </a:r>
            <a:r>
              <a:rPr lang="ru-RU" sz="1700" dirty="0">
                <a:latin typeface="Times New Roman" panose="02020603050405020304" pitchFamily="18" charset="0"/>
                <a:cs typeface="Times New Roman" panose="02020603050405020304" pitchFamily="18" charset="0"/>
              </a:rPr>
              <a:t>по результатам проведения электронных процедур, закрытых электронных </a:t>
            </a:r>
            <a:r>
              <a:rPr lang="ru-RU" sz="1700" dirty="0" smtClean="0">
                <a:latin typeface="Times New Roman" panose="02020603050405020304" pitchFamily="18" charset="0"/>
                <a:cs typeface="Times New Roman" panose="02020603050405020304" pitchFamily="18" charset="0"/>
              </a:rPr>
              <a:t>процедур:</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открытый электронный аукцион (электронный аукцион);</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открытый конкурс в электронной форме;</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запрос котировок в электронной форме;</a:t>
            </a:r>
            <a:endParaRPr lang="en-US" sz="17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закупки по части 12 статьи 93 Закона о контрактной системе (пункты 4 и 5 части 1 статьи 93 Закона о контрактной системе, если НМЦК ≤ 3 млн. рублей.</a:t>
            </a:r>
            <a:endParaRPr lang="ru-RU" sz="2000" dirty="0" smtClean="0">
              <a:latin typeface="Times New Roman" panose="02020603050405020304" pitchFamily="18" charset="0"/>
              <a:cs typeface="Times New Roman" panose="02020603050405020304" pitchFamily="18" charset="0"/>
            </a:endParaRPr>
          </a:p>
          <a:p>
            <a:pPr marL="109728" indent="0" algn="ctr">
              <a:buNone/>
            </a:pPr>
            <a:r>
              <a:rPr lang="ru-RU" sz="1700" b="1" u="sng" dirty="0">
                <a:latin typeface="Times New Roman" panose="02020603050405020304" pitchFamily="18" charset="0"/>
                <a:cs typeface="Times New Roman" panose="02020603050405020304" pitchFamily="18" charset="0"/>
              </a:rPr>
              <a:t>«</a:t>
            </a:r>
            <a:r>
              <a:rPr lang="ru-RU" sz="1700" b="1" u="sng" dirty="0" smtClean="0">
                <a:latin typeface="Times New Roman" panose="02020603050405020304" pitchFamily="18" charset="0"/>
                <a:cs typeface="Times New Roman" panose="02020603050405020304" pitchFamily="18" charset="0"/>
              </a:rPr>
              <a:t>Электронная» приемка (право):</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в контрактах, заключенных по извещениям об осуществлении закупок до 01.01.2022;</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в закрытых конкурса и аукционах по пункту 5 части 11 статьи 24 Закона о контрактной системе;</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в закупках у единственного поставщика в случае, если статьей 103 Закона о контрактной системе предусмотрено размещение контракта в ЕИС.</a:t>
            </a:r>
          </a:p>
          <a:p>
            <a:pPr algn="just">
              <a:buFont typeface="Wingdings" panose="05000000000000000000" pitchFamily="2" charset="2"/>
              <a:buChar char="ü"/>
            </a:pPr>
            <a:endParaRPr lang="ru-RU" sz="1700" dirty="0">
              <a:latin typeface="Times New Roman" panose="02020603050405020304" pitchFamily="18" charset="0"/>
              <a:cs typeface="Times New Roman" panose="02020603050405020304" pitchFamily="18" charset="0"/>
            </a:endParaRPr>
          </a:p>
          <a:p>
            <a:pPr marL="109728" indent="0">
              <a:buNone/>
            </a:pPr>
            <a:endParaRPr lang="ru-RU" sz="20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96712" y="381297"/>
            <a:ext cx="4320480" cy="487372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ru-RU" sz="1700" b="1" u="sng" dirty="0" smtClean="0">
                <a:latin typeface="Times New Roman" panose="02020603050405020304" pitchFamily="18" charset="0"/>
                <a:cs typeface="Times New Roman" panose="02020603050405020304" pitchFamily="18" charset="0"/>
              </a:rPr>
              <a:t>«Обычная» приемка</a:t>
            </a:r>
          </a:p>
          <a:p>
            <a:pPr marL="109728" indent="0" algn="just">
              <a:buFont typeface="Georgia"/>
              <a:buNone/>
            </a:pPr>
            <a:r>
              <a:rPr lang="ru-RU" sz="1700" dirty="0" smtClean="0">
                <a:latin typeface="Times New Roman" panose="02020603050405020304" pitchFamily="18" charset="0"/>
                <a:cs typeface="Times New Roman" panose="02020603050405020304" pitchFamily="18" charset="0"/>
              </a:rPr>
              <a:t>контракты, заключенные не по результатам электронных процедур:</a:t>
            </a:r>
          </a:p>
          <a:p>
            <a:pPr algn="just">
              <a:buFont typeface="Wingdings" panose="05000000000000000000" pitchFamily="2" charset="2"/>
              <a:buChar char="ü"/>
            </a:pPr>
            <a:r>
              <a:rPr lang="ru-RU" sz="1700" dirty="0">
                <a:latin typeface="Times New Roman" panose="02020603050405020304" pitchFamily="18" charset="0"/>
                <a:cs typeface="Times New Roman" panose="02020603050405020304" pitchFamily="18" charset="0"/>
              </a:rPr>
              <a:t>з</a:t>
            </a:r>
            <a:r>
              <a:rPr lang="ru-RU" sz="1700" dirty="0" smtClean="0">
                <a:latin typeface="Times New Roman" panose="02020603050405020304" pitchFamily="18" charset="0"/>
                <a:cs typeface="Times New Roman" panose="02020603050405020304" pitchFamily="18" charset="0"/>
              </a:rPr>
              <a:t>акупки у единственного поставщика (подрядчика, исполнителя) по части 1 статьи 93 Закона о контрактной системе, за исключением части 12 статьи 93 Закона о контрактной системе;</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закрытых конкурсов, аукционов в случаях, предусмотренных пунктами 1 и 2 части 1 части 11, части 12 статьи 24 Закона о контрактной системе.</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заказчиками</a:t>
            </a:r>
            <a:r>
              <a:rPr lang="ru-RU" sz="1700" dirty="0">
                <a:latin typeface="Times New Roman" panose="02020603050405020304" pitchFamily="18" charset="0"/>
                <a:cs typeface="Times New Roman" panose="02020603050405020304" pitchFamily="18" charset="0"/>
              </a:rPr>
              <a:t>, предусмотренными пунктом 5 части 11 статьи 24 </a:t>
            </a:r>
            <a:r>
              <a:rPr lang="ru-RU" sz="1700" dirty="0" smtClean="0">
                <a:latin typeface="Times New Roman" panose="02020603050405020304" pitchFamily="18" charset="0"/>
                <a:cs typeface="Times New Roman" panose="02020603050405020304" pitchFamily="18" charset="0"/>
              </a:rPr>
              <a:t>Закона о контрактной системе;</a:t>
            </a:r>
          </a:p>
          <a:p>
            <a:pPr algn="just">
              <a:buFont typeface="Wingdings" panose="05000000000000000000" pitchFamily="2" charset="2"/>
              <a:buChar char="ü"/>
            </a:pPr>
            <a:r>
              <a:rPr lang="ru-RU" sz="1700" dirty="0" smtClean="0">
                <a:latin typeface="Times New Roman" panose="02020603050405020304" pitchFamily="18" charset="0"/>
                <a:cs typeface="Times New Roman" panose="02020603050405020304" pitchFamily="18" charset="0"/>
              </a:rPr>
              <a:t> </a:t>
            </a:r>
            <a:r>
              <a:rPr lang="ru-RU" sz="1700" dirty="0">
                <a:latin typeface="Times New Roman" panose="02020603050405020304" pitchFamily="18" charset="0"/>
                <a:cs typeface="Times New Roman" panose="02020603050405020304" pitchFamily="18" charset="0"/>
              </a:rPr>
              <a:t>в отношении которых в соответствии с частью 1 статьи 111 </a:t>
            </a:r>
            <a:r>
              <a:rPr lang="ru-RU" sz="1700" dirty="0" smtClean="0">
                <a:latin typeface="Times New Roman" panose="02020603050405020304" pitchFamily="18" charset="0"/>
                <a:cs typeface="Times New Roman" panose="02020603050405020304" pitchFamily="18" charset="0"/>
              </a:rPr>
              <a:t>Закона о контрактной системе </a:t>
            </a:r>
            <a:r>
              <a:rPr lang="ru-RU" sz="1700" dirty="0">
                <a:latin typeface="Times New Roman" panose="02020603050405020304" pitchFamily="18" charset="0"/>
                <a:cs typeface="Times New Roman" panose="02020603050405020304" pitchFamily="18" charset="0"/>
              </a:rPr>
              <a:t>определены особенности, предусматривающие </a:t>
            </a:r>
            <a:r>
              <a:rPr lang="ru-RU" sz="1700" dirty="0" smtClean="0">
                <a:latin typeface="Times New Roman" panose="02020603050405020304" pitchFamily="18" charset="0"/>
                <a:cs typeface="Times New Roman" panose="02020603050405020304" pitchFamily="18" charset="0"/>
              </a:rPr>
              <a:t>не размещение </a:t>
            </a:r>
            <a:r>
              <a:rPr lang="ru-RU" sz="1700" dirty="0">
                <a:latin typeface="Times New Roman" panose="02020603050405020304" pitchFamily="18" charset="0"/>
                <a:cs typeface="Times New Roman" panose="02020603050405020304" pitchFamily="18" charset="0"/>
              </a:rPr>
              <a:t>информации и документов на официальном сайте.</a:t>
            </a:r>
          </a:p>
        </p:txBody>
      </p:sp>
      <p:sp>
        <p:nvSpPr>
          <p:cNvPr id="6" name="TextBox 5"/>
          <p:cNvSpPr txBox="1"/>
          <p:nvPr/>
        </p:nvSpPr>
        <p:spPr>
          <a:xfrm>
            <a:off x="-324544" y="6021288"/>
            <a:ext cx="5849344" cy="584775"/>
          </a:xfrm>
          <a:prstGeom prst="rect">
            <a:avLst/>
          </a:prstGeom>
          <a:noFill/>
        </p:spPr>
        <p:txBody>
          <a:bodyPr wrap="square" rtlCol="0">
            <a:spAutoFit/>
          </a:bodyPr>
          <a:lstStyle/>
          <a:p>
            <a:pPr algn="ctr"/>
            <a:r>
              <a:rPr lang="ru-RU" sz="1600" b="1" u="sng" dirty="0" smtClean="0">
                <a:solidFill>
                  <a:srgbClr val="002060"/>
                </a:solidFill>
                <a:latin typeface="Times New Roman" panose="02020603050405020304" pitchFamily="18" charset="0"/>
                <a:cs typeface="Times New Roman" panose="02020603050405020304" pitchFamily="18" charset="0"/>
              </a:rPr>
              <a:t>Оформление </a:t>
            </a:r>
            <a:r>
              <a:rPr lang="ru-RU" sz="1600" b="1" u="sng" dirty="0">
                <a:solidFill>
                  <a:srgbClr val="002060"/>
                </a:solidFill>
                <a:latin typeface="Times New Roman" panose="02020603050405020304" pitchFamily="18" charset="0"/>
                <a:cs typeface="Times New Roman" panose="02020603050405020304" pitchFamily="18" charset="0"/>
              </a:rPr>
              <a:t>документа о приемке </a:t>
            </a:r>
            <a:endParaRPr lang="ru-RU" sz="1600" b="1" u="sng" dirty="0" smtClean="0">
              <a:solidFill>
                <a:srgbClr val="002060"/>
              </a:solidFill>
              <a:latin typeface="Times New Roman" panose="02020603050405020304" pitchFamily="18" charset="0"/>
              <a:cs typeface="Times New Roman" panose="02020603050405020304" pitchFamily="18" charset="0"/>
            </a:endParaRPr>
          </a:p>
          <a:p>
            <a:pPr algn="ctr"/>
            <a:r>
              <a:rPr lang="ru-RU" sz="1600" b="1" u="sng" dirty="0" smtClean="0">
                <a:solidFill>
                  <a:srgbClr val="002060"/>
                </a:solidFill>
                <a:latin typeface="Times New Roman" panose="02020603050405020304" pitchFamily="18" charset="0"/>
                <a:cs typeface="Times New Roman" panose="02020603050405020304" pitchFamily="18" charset="0"/>
              </a:rPr>
              <a:t>осуществляется </a:t>
            </a:r>
            <a:r>
              <a:rPr lang="ru-RU" sz="1600" b="1" u="sng" dirty="0">
                <a:solidFill>
                  <a:srgbClr val="002060"/>
                </a:solidFill>
                <a:latin typeface="Times New Roman" panose="02020603050405020304" pitchFamily="18" charset="0"/>
                <a:cs typeface="Times New Roman" panose="02020603050405020304" pitchFamily="18" charset="0"/>
              </a:rPr>
              <a:t>без использования </a:t>
            </a:r>
            <a:r>
              <a:rPr lang="ru-RU" sz="1600" b="1" u="sng" dirty="0" smtClean="0">
                <a:solidFill>
                  <a:srgbClr val="002060"/>
                </a:solidFill>
                <a:latin typeface="Times New Roman" panose="02020603050405020304" pitchFamily="18" charset="0"/>
                <a:cs typeface="Times New Roman" panose="02020603050405020304" pitchFamily="18" charset="0"/>
              </a:rPr>
              <a:t>ЕИС.</a:t>
            </a:r>
            <a:endParaRPr lang="ru-RU" sz="1600" b="1"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881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174" y="548680"/>
            <a:ext cx="8229600" cy="720080"/>
          </a:xfrm>
        </p:spPr>
        <p:txBody>
          <a:bodyPr>
            <a:normAutofit fontScale="90000"/>
          </a:bodyPr>
          <a:lstStyle/>
          <a:p>
            <a:pPr algn="ctr"/>
            <a:r>
              <a:rPr lang="ru-RU" sz="2200" b="1" dirty="0">
                <a:solidFill>
                  <a:schemeClr val="tx1"/>
                </a:solidFill>
                <a:latin typeface="Times New Roman" panose="02020603050405020304" pitchFamily="18" charset="0"/>
                <a:cs typeface="Times New Roman" panose="02020603050405020304" pitchFamily="18" charset="0"/>
              </a:rPr>
              <a:t>Распоряжение Правительства РФ от 18.06.2021 </a:t>
            </a:r>
            <a:r>
              <a:rPr lang="ru-RU" sz="2200" b="1" dirty="0" smtClean="0">
                <a:solidFill>
                  <a:schemeClr val="tx1"/>
                </a:solidFill>
                <a:latin typeface="Times New Roman" panose="02020603050405020304" pitchFamily="18" charset="0"/>
                <a:cs typeface="Times New Roman" panose="02020603050405020304" pitchFamily="18" charset="0"/>
              </a:rPr>
              <a:t>№ </a:t>
            </a:r>
            <a:r>
              <a:rPr lang="ru-RU" sz="2200" b="1" dirty="0">
                <a:solidFill>
                  <a:schemeClr val="tx1"/>
                </a:solidFill>
                <a:latin typeface="Times New Roman" panose="02020603050405020304" pitchFamily="18" charset="0"/>
                <a:cs typeface="Times New Roman" panose="02020603050405020304" pitchFamily="18" charset="0"/>
              </a:rPr>
              <a:t>1659-р</a:t>
            </a:r>
            <a:r>
              <a:rPr lang="ru-RU" dirty="0"/>
              <a:t/>
            </a:r>
            <a:br>
              <a:rPr lang="ru-RU" dirty="0"/>
            </a:br>
            <a:endParaRPr lang="ru-RU" dirty="0"/>
          </a:p>
        </p:txBody>
      </p:sp>
      <p:sp>
        <p:nvSpPr>
          <p:cNvPr id="3" name="Объект 2"/>
          <p:cNvSpPr>
            <a:spLocks noGrp="1"/>
          </p:cNvSpPr>
          <p:nvPr>
            <p:ph idx="1"/>
          </p:nvPr>
        </p:nvSpPr>
        <p:spPr>
          <a:xfrm>
            <a:off x="251520" y="908720"/>
            <a:ext cx="8435280" cy="5665816"/>
          </a:xfrm>
        </p:spPr>
        <p:txBody>
          <a:bodyPr>
            <a:normAutofit/>
          </a:bodyPr>
          <a:lstStyle/>
          <a:p>
            <a:pPr algn="just">
              <a:buFont typeface="Wingdings" panose="05000000000000000000" pitchFamily="2" charset="2"/>
              <a:buChar char="q"/>
            </a:pPr>
            <a:r>
              <a:rPr lang="ru-RU" sz="2000" dirty="0" smtClean="0">
                <a:latin typeface="Times New Roman" panose="02020603050405020304" pitchFamily="18" charset="0"/>
                <a:cs typeface="Times New Roman" panose="02020603050405020304" pitchFamily="18" charset="0"/>
              </a:rPr>
              <a:t> определяет </a:t>
            </a:r>
            <a:r>
              <a:rPr lang="ru-RU" sz="2000" b="1" dirty="0" smtClean="0">
                <a:latin typeface="Times New Roman" panose="02020603050405020304" pitchFamily="18" charset="0"/>
                <a:cs typeface="Times New Roman" panose="02020603050405020304" pitchFamily="18" charset="0"/>
              </a:rPr>
              <a:t>перечень главных распорядителей </a:t>
            </a:r>
            <a:r>
              <a:rPr lang="ru-RU" sz="2000" b="1" dirty="0">
                <a:latin typeface="Times New Roman" panose="02020603050405020304" pitchFamily="18" charset="0"/>
                <a:cs typeface="Times New Roman" panose="02020603050405020304" pitchFamily="18" charset="0"/>
              </a:rPr>
              <a:t>бюджетных средств </a:t>
            </a:r>
            <a:r>
              <a:rPr lang="ru-RU" sz="2000" dirty="0">
                <a:latin typeface="Times New Roman" panose="02020603050405020304" pitchFamily="18" charset="0"/>
                <a:cs typeface="Times New Roman" panose="02020603050405020304" pitchFamily="18" charset="0"/>
              </a:rPr>
              <a:t>федерального бюджета, которые как получатели и подведомственные им получатели </a:t>
            </a:r>
            <a:r>
              <a:rPr lang="ru-RU" sz="2000" b="1" dirty="0">
                <a:latin typeface="Times New Roman" panose="02020603050405020304" pitchFamily="18" charset="0"/>
                <a:cs typeface="Times New Roman" panose="02020603050405020304" pitchFamily="18" charset="0"/>
              </a:rPr>
              <a:t>предусматривают в заключаемых государственных контрактах</a:t>
            </a:r>
            <a:r>
              <a:rPr lang="ru-RU" sz="2000" dirty="0">
                <a:latin typeface="Times New Roman" panose="02020603050405020304" pitchFamily="18" charset="0"/>
                <a:cs typeface="Times New Roman" panose="02020603050405020304" pitchFamily="18" charset="0"/>
              </a:rPr>
              <a:t>, не содержащих сведения, составляющие государственную тайну, и информация о которых подлежит включению в реестр контрактов, предусмотренный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a:t>
            </a:r>
            <a:r>
              <a:rPr lang="ru-RU" sz="2000" b="1" dirty="0">
                <a:latin typeface="Times New Roman" panose="02020603050405020304" pitchFamily="18" charset="0"/>
                <a:cs typeface="Times New Roman" panose="02020603050405020304" pitchFamily="18" charset="0"/>
              </a:rPr>
              <a:t>для формирования и оплаты денежных обязательств</a:t>
            </a:r>
            <a:r>
              <a:rPr lang="ru-RU" sz="2000" dirty="0">
                <a:latin typeface="Times New Roman" panose="02020603050405020304" pitchFamily="18" charset="0"/>
                <a:cs typeface="Times New Roman" panose="02020603050405020304" pitchFamily="18" charset="0"/>
              </a:rPr>
              <a:t> при исполнении государственных контрактов положения </a:t>
            </a:r>
            <a:r>
              <a:rPr lang="ru-RU" sz="2000" b="1" dirty="0">
                <a:latin typeface="Times New Roman" panose="02020603050405020304" pitchFamily="18" charset="0"/>
                <a:cs typeface="Times New Roman" panose="02020603050405020304" pitchFamily="18" charset="0"/>
              </a:rPr>
              <a:t>о возможности формирования и подписания документов о приемке товара</a:t>
            </a:r>
            <a:r>
              <a:rPr lang="ru-RU" sz="2000" dirty="0">
                <a:latin typeface="Times New Roman" panose="02020603050405020304" pitchFamily="18" charset="0"/>
                <a:cs typeface="Times New Roman" panose="02020603050405020304" pitchFamily="18" charset="0"/>
              </a:rPr>
              <a:t>, выполненной работы, оказанной услуги, а также отдельного этапа исполнения контракта в форме электронного документа в единой информационной системе в сфере </a:t>
            </a:r>
            <a:r>
              <a:rPr lang="ru-RU" sz="2000" dirty="0" smtClean="0">
                <a:latin typeface="Times New Roman" panose="02020603050405020304" pitchFamily="18" charset="0"/>
                <a:cs typeface="Times New Roman" panose="02020603050405020304" pitchFamily="18" charset="0"/>
              </a:rPr>
              <a:t>закупок.</a:t>
            </a:r>
          </a:p>
          <a:p>
            <a:pPr algn="just">
              <a:buFont typeface="Wingdings" panose="05000000000000000000" pitchFamily="2" charset="2"/>
              <a:buChar char="q"/>
            </a:pPr>
            <a:r>
              <a:rPr lang="ru-RU" sz="2000" b="1" u="sng" dirty="0" smtClean="0">
                <a:latin typeface="Times New Roman" panose="02020603050405020304" pitchFamily="18" charset="0"/>
                <a:cs typeface="Times New Roman" panose="02020603050405020304" pitchFamily="18" charset="0"/>
              </a:rPr>
              <a:t>Пункт 11 Перечня – Министерство здравоохранения Российской Федерации.</a:t>
            </a:r>
            <a:endParaRPr lang="ru-RU" sz="20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60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576064"/>
          </a:xfrm>
        </p:spPr>
        <p:txBody>
          <a:bodyPr>
            <a:norm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Электронное актирование</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2204864"/>
            <a:ext cx="3322712" cy="4181096"/>
          </a:xfrm>
        </p:spPr>
        <p:txBody>
          <a:bodyPr>
            <a:normAutofit lnSpcReduction="10000"/>
          </a:bodyPr>
          <a:lstStyle/>
          <a:p>
            <a:pPr marL="109728" indent="0">
              <a:buNone/>
            </a:pPr>
            <a:endParaRPr lang="ru-RU" sz="20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меньше бумажного документооборота;</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поставщики быстрее получают оплату по контракту;</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риск потери важных документов сводится к минимуму;</a:t>
            </a:r>
          </a:p>
          <a:p>
            <a:pPr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у</a:t>
            </a:r>
            <a:r>
              <a:rPr lang="ru-RU" sz="2000" dirty="0" smtClean="0">
                <a:latin typeface="Times New Roman" panose="02020603050405020304" pitchFamily="18" charset="0"/>
                <a:cs typeface="Times New Roman" panose="02020603050405020304" pitchFamily="18" charset="0"/>
              </a:rPr>
              <a:t>прощена процедура подготовки отчетности: </a:t>
            </a:r>
            <a:r>
              <a:rPr lang="ru-RU" sz="2000" dirty="0">
                <a:latin typeface="Times New Roman" panose="02020603050405020304" pitchFamily="18" charset="0"/>
                <a:cs typeface="Times New Roman" panose="02020603050405020304" pitchFamily="18" charset="0"/>
              </a:rPr>
              <a:t>документы из ЕИС используют для бухучета и налоговой.</a:t>
            </a:r>
          </a:p>
        </p:txBody>
      </p:sp>
      <p:sp>
        <p:nvSpPr>
          <p:cNvPr id="4" name="Объект 2"/>
          <p:cNvSpPr txBox="1">
            <a:spLocks/>
          </p:cNvSpPr>
          <p:nvPr/>
        </p:nvSpPr>
        <p:spPr>
          <a:xfrm>
            <a:off x="5220072" y="2132856"/>
            <a:ext cx="3322712"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endParaRPr lang="ru-RU" sz="20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2000" dirty="0">
                <a:solidFill>
                  <a:srgbClr val="222222"/>
                </a:solidFill>
                <a:latin typeface="Times New Roman" panose="02020603050405020304" pitchFamily="18" charset="0"/>
                <a:cs typeface="Times New Roman" panose="02020603050405020304" pitchFamily="18" charset="0"/>
              </a:rPr>
              <a:t>нельзя использовать типовые условия </a:t>
            </a:r>
            <a:r>
              <a:rPr lang="ru-RU" sz="2000" dirty="0" smtClean="0">
                <a:solidFill>
                  <a:srgbClr val="222222"/>
                </a:solidFill>
                <a:latin typeface="Times New Roman" panose="02020603050405020304" pitchFamily="18" charset="0"/>
                <a:cs typeface="Times New Roman" panose="02020603050405020304" pitchFamily="18" charset="0"/>
              </a:rPr>
              <a:t>контрактов;</a:t>
            </a:r>
          </a:p>
          <a:p>
            <a:pPr algn="just">
              <a:buFont typeface="Wingdings" panose="05000000000000000000" pitchFamily="2" charset="2"/>
              <a:buChar char="ü"/>
            </a:pPr>
            <a:r>
              <a:rPr lang="ru-RU" sz="2000" dirty="0" smtClean="0">
                <a:solidFill>
                  <a:srgbClr val="222222"/>
                </a:solidFill>
                <a:latin typeface="Times New Roman" panose="02020603050405020304" pitchFamily="18" charset="0"/>
                <a:cs typeface="Times New Roman" panose="02020603050405020304" pitchFamily="18" charset="0"/>
              </a:rPr>
              <a:t>сложно </a:t>
            </a:r>
            <a:r>
              <a:rPr lang="ru-RU" sz="2000" dirty="0">
                <a:solidFill>
                  <a:srgbClr val="222222"/>
                </a:solidFill>
                <a:latin typeface="Times New Roman" panose="02020603050405020304" pitchFamily="18" charset="0"/>
                <a:cs typeface="Times New Roman" panose="02020603050405020304" pitchFamily="18" charset="0"/>
              </a:rPr>
              <a:t>редактировать ошибки в первичных </a:t>
            </a:r>
            <a:r>
              <a:rPr lang="ru-RU" sz="2000" dirty="0" smtClean="0">
                <a:solidFill>
                  <a:srgbClr val="222222"/>
                </a:solidFill>
                <a:latin typeface="Times New Roman" panose="02020603050405020304" pitchFamily="18" charset="0"/>
                <a:cs typeface="Times New Roman" panose="02020603050405020304" pitchFamily="18" charset="0"/>
              </a:rPr>
              <a:t>документах;</a:t>
            </a:r>
          </a:p>
          <a:p>
            <a:pPr algn="just">
              <a:buFont typeface="Wingdings" panose="05000000000000000000" pitchFamily="2" charset="2"/>
              <a:buChar char="ü"/>
            </a:pPr>
            <a:r>
              <a:rPr lang="ru-RU" sz="2000" dirty="0" smtClean="0">
                <a:solidFill>
                  <a:srgbClr val="222222"/>
                </a:solidFill>
                <a:latin typeface="Times New Roman" panose="02020603050405020304" pitchFamily="18" charset="0"/>
                <a:cs typeface="Times New Roman" panose="02020603050405020304" pitchFamily="18" charset="0"/>
              </a:rPr>
              <a:t>нужно </a:t>
            </a:r>
            <a:r>
              <a:rPr lang="ru-RU" sz="2000" dirty="0">
                <a:solidFill>
                  <a:srgbClr val="222222"/>
                </a:solidFill>
                <a:latin typeface="Times New Roman" panose="02020603050405020304" pitchFamily="18" charset="0"/>
                <a:cs typeface="Times New Roman" panose="02020603050405020304" pitchFamily="18" charset="0"/>
              </a:rPr>
              <a:t>приобретать электронную подпись и настраивать доступ для всех ответственных за приемку.</a:t>
            </a:r>
            <a:endParaRPr lang="ru-RU" sz="2000" b="0" i="0" dirty="0">
              <a:solidFill>
                <a:srgbClr val="222222"/>
              </a:solidFill>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411760" y="908720"/>
            <a:ext cx="4248472" cy="1512169"/>
          </a:xfrm>
          <a:prstGeom prst="rect">
            <a:avLst/>
          </a:prstGeom>
        </p:spPr>
      </p:pic>
    </p:spTree>
    <p:extLst>
      <p:ext uri="{BB962C8B-B14F-4D97-AF65-F5344CB8AC3E}">
        <p14:creationId xmlns:p14="http://schemas.microsoft.com/office/powerpoint/2010/main" val="867571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3793</TotalTime>
  <Words>2390</Words>
  <Application>Microsoft Office PowerPoint</Application>
  <PresentationFormat>Экран (4:3)</PresentationFormat>
  <Paragraphs>147</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Calibri</vt:lpstr>
      <vt:lpstr>Georgia</vt:lpstr>
      <vt:lpstr>Times New Roman</vt:lpstr>
      <vt:lpstr>Trebuchet MS</vt:lpstr>
      <vt:lpstr>Wingdings</vt:lpstr>
      <vt:lpstr>Wingdings 2</vt:lpstr>
      <vt:lpstr>Городская</vt:lpstr>
      <vt:lpstr>Новые правила осуществления приемки по законодательству о контрактной системе</vt:lpstr>
      <vt:lpstr>ИСПОЛНЕНИЕ КОНТРАКТА   это комплекс мер, реализуемых после заключения контракта и направленных на достижение целей осуществления закупки путем взаимодействия заказчика с поставщиком (подрядчиком, исполнителем) в соответствии с гражданским законодательством и Законом о контрактной системе, в том числе:</vt:lpstr>
      <vt:lpstr>ПОРЯДОК ПРИЕМКИ И ПОРЯДОК ОФОРМЛЕНИЯ  РЕЗУЛЬТАТОВ ПРИЕМКИ:</vt:lpstr>
      <vt:lpstr>ПОРЯДОК ПРИЕМКИ И ПОРЯДОК ОФОРМЛЕНИЯ  РЕЗУЛЬТАТОВ ПРИЕМКИ:</vt:lpstr>
      <vt:lpstr>Презентация PowerPoint</vt:lpstr>
      <vt:lpstr>Цели внедрения электронного актирования</vt:lpstr>
      <vt:lpstr>ВИДЫ ПРИЕМКИ</vt:lpstr>
      <vt:lpstr>Распоряжение Правительства РФ от 18.06.2021 № 1659-р </vt:lpstr>
      <vt:lpstr>Электронное актирование</vt:lpstr>
      <vt:lpstr>ДОКУМЕНТ О ПРИЕМКЕ, направляемый поставщиком (подрядчиком, исполнителем) при электронном актировании должен содержать:</vt:lpstr>
      <vt:lpstr> Письмо Минфина России от 11.01.2022 № 24-03-05/396 </vt:lpstr>
      <vt:lpstr>Что такое универсальный передаточный акт?</vt:lpstr>
      <vt:lpstr>Презентация PowerPoint</vt:lpstr>
      <vt:lpstr>Презентация PowerPoint</vt:lpstr>
      <vt:lpstr>Презентация PowerPoint</vt:lpstr>
      <vt:lpstr>Письмо Казначейства России от 08.02.2022 № 14-00-05/2543 </vt:lpstr>
      <vt:lpstr>Презентация PowerPoint</vt:lpstr>
      <vt:lpstr>Электронное актирование в строительстве</vt:lpstr>
      <vt:lpstr>Часть 9 статьи 7.32 КоАП РФ</vt:lpstr>
      <vt:lpstr>Часть 10 статьи 7.32 КоАП РФ</vt:lpstr>
      <vt:lpstr>СПАСИБО ЗА ВНИМАНИЕ!!!!</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Администратор</cp:lastModifiedBy>
  <cp:revision>464</cp:revision>
  <cp:lastPrinted>2017-10-12T02:46:46Z</cp:lastPrinted>
  <dcterms:created xsi:type="dcterms:W3CDTF">2017-05-22T15:20:57Z</dcterms:created>
  <dcterms:modified xsi:type="dcterms:W3CDTF">2022-11-13T12:58:56Z</dcterms:modified>
</cp:coreProperties>
</file>