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8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0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2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4.xml" ContentType="application/vnd.openxmlformats-officedocument.drawingml.chart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5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6.xml" ContentType="application/vnd.openxmlformats-officedocument.drawingml.chart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7.xml" ContentType="application/vnd.openxmlformats-officedocument.drawingml.chart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rts/chart23.xml" ContentType="application/vnd.openxmlformats-officedocument.drawingml.chart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harts/chart24.xml" ContentType="application/vnd.openxmlformats-officedocument.drawingml.chart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harts/chart25.xml" ContentType="application/vnd.openxmlformats-officedocument.drawingml.chart+xml"/>
  <Override PartName="/ppt/drawings/drawing11.xml" ContentType="application/vnd.openxmlformats-officedocument.drawingml.chartshapes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charts/chart27.xml" ContentType="application/vnd.openxmlformats-officedocument.drawingml.chart+xml"/>
  <Override PartName="/ppt/drawings/drawing13.xml" ContentType="application/vnd.openxmlformats-officedocument.drawingml.chartshapes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charts/chart28.xml" ContentType="application/vnd.openxmlformats-officedocument.drawingml.chart+xml"/>
  <Override PartName="/ppt/drawings/drawing14.xml" ContentType="application/vnd.openxmlformats-officedocument.drawingml.chartshapes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29.xml" ContentType="application/vnd.openxmlformats-officedocument.drawingml.chart+xml"/>
  <Override PartName="/ppt/drawings/drawing15.xml" ContentType="application/vnd.openxmlformats-officedocument.drawingml.chartshapes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rts/chart31.xml" ContentType="application/vnd.openxmlformats-officedocument.drawingml.chart+xml"/>
  <Override PartName="/ppt/drawings/drawing17.xml" ContentType="application/vnd.openxmlformats-officedocument.drawingml.chartshapes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charts/chart32.xml" ContentType="application/vnd.openxmlformats-officedocument.drawingml.chart+xml"/>
  <Override PartName="/ppt/drawings/drawing18.xml" ContentType="application/vnd.openxmlformats-officedocument.drawingml.chartshapes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charts/chart33.xml" ContentType="application/vnd.openxmlformats-officedocument.drawingml.chart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charts/chart34.xml" ContentType="application/vnd.openxmlformats-officedocument.drawingml.chart+xml"/>
  <Override PartName="/ppt/drawings/drawing19.xml" ContentType="application/vnd.openxmlformats-officedocument.drawingml.chartshapes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charts/chart35.xml" ContentType="application/vnd.openxmlformats-officedocument.drawingml.chart+xml"/>
  <Override PartName="/ppt/drawings/drawing20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charts/chart36.xml" ContentType="application/vnd.openxmlformats-officedocument.drawingml.chart+xml"/>
  <Override PartName="/ppt/notesSlides/notesSlide9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charts/chart37.xml" ContentType="application/vnd.openxmlformats-officedocument.drawingml.chart+xml"/>
  <Override PartName="/ppt/drawings/drawing21.xml" ContentType="application/vnd.openxmlformats-officedocument.drawingml.chartshapes+xml"/>
  <Override PartName="/ppt/charts/chart38.xml" ContentType="application/vnd.openxmlformats-officedocument.drawingml.chart+xml"/>
  <Override PartName="/ppt/drawings/drawing22.xml" ContentType="application/vnd.openxmlformats-officedocument.drawingml.chartshapes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charts/chart39.xml" ContentType="application/vnd.openxmlformats-officedocument.drawingml.chart+xml"/>
  <Override PartName="/ppt/drawings/drawing23.xml" ContentType="application/vnd.openxmlformats-officedocument.drawingml.chartshapes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charts/chart40.xml" ContentType="application/vnd.openxmlformats-officedocument.drawingml.chart+xml"/>
  <Override PartName="/ppt/drawings/drawing24.xml" ContentType="application/vnd.openxmlformats-officedocument.drawingml.chartshapes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charts/chart41.xml" ContentType="application/vnd.openxmlformats-officedocument.drawingml.chart+xml"/>
  <Override PartName="/ppt/drawings/drawing25.xml" ContentType="application/vnd.openxmlformats-officedocument.drawingml.chartshapes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charts/chart42.xml" ContentType="application/vnd.openxmlformats-officedocument.drawingml.chart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charts/chart43.xml" ContentType="application/vnd.openxmlformats-officedocument.drawingml.chart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26.xml" ContentType="application/vnd.openxmlformats-officedocument.drawingml.chartshapes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charts/chart46.xml" ContentType="application/vnd.openxmlformats-officedocument.drawingml.chart+xml"/>
  <Override PartName="/ppt/drawings/drawing27.xml" ContentType="application/vnd.openxmlformats-officedocument.drawingml.chartshapes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charts/chart47.xml" ContentType="application/vnd.openxmlformats-officedocument.drawingml.chart+xml"/>
  <Override PartName="/ppt/drawings/drawing28.xml" ContentType="application/vnd.openxmlformats-officedocument.drawingml.chartshapes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charts/chart48.xml" ContentType="application/vnd.openxmlformats-officedocument.drawingml.chart+xml"/>
  <Override PartName="/ppt/drawings/drawing29.xml" ContentType="application/vnd.openxmlformats-officedocument.drawingml.chartshapes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61"/>
  </p:notesMasterIdLst>
  <p:sldIdLst>
    <p:sldId id="377" r:id="rId2"/>
    <p:sldId id="292" r:id="rId3"/>
    <p:sldId id="315" r:id="rId4"/>
    <p:sldId id="307" r:id="rId5"/>
    <p:sldId id="371" r:id="rId6"/>
    <p:sldId id="374" r:id="rId7"/>
    <p:sldId id="347" r:id="rId8"/>
    <p:sldId id="332" r:id="rId9"/>
    <p:sldId id="330" r:id="rId10"/>
    <p:sldId id="322" r:id="rId11"/>
    <p:sldId id="323" r:id="rId12"/>
    <p:sldId id="348" r:id="rId13"/>
    <p:sldId id="349" r:id="rId14"/>
    <p:sldId id="372" r:id="rId15"/>
    <p:sldId id="352" r:id="rId16"/>
    <p:sldId id="354" r:id="rId17"/>
    <p:sldId id="353" r:id="rId18"/>
    <p:sldId id="355" r:id="rId19"/>
    <p:sldId id="356" r:id="rId20"/>
    <p:sldId id="318" r:id="rId21"/>
    <p:sldId id="376" r:id="rId22"/>
    <p:sldId id="375" r:id="rId23"/>
    <p:sldId id="324" r:id="rId24"/>
    <p:sldId id="357" r:id="rId25"/>
    <p:sldId id="336" r:id="rId26"/>
    <p:sldId id="358" r:id="rId27"/>
    <p:sldId id="317" r:id="rId28"/>
    <p:sldId id="338" r:id="rId29"/>
    <p:sldId id="339" r:id="rId30"/>
    <p:sldId id="340" r:id="rId31"/>
    <p:sldId id="359" r:id="rId32"/>
    <p:sldId id="334" r:id="rId33"/>
    <p:sldId id="282" r:id="rId34"/>
    <p:sldId id="329" r:id="rId35"/>
    <p:sldId id="360" r:id="rId36"/>
    <p:sldId id="290" r:id="rId37"/>
    <p:sldId id="284" r:id="rId38"/>
    <p:sldId id="362" r:id="rId39"/>
    <p:sldId id="259" r:id="rId40"/>
    <p:sldId id="363" r:id="rId41"/>
    <p:sldId id="301" r:id="rId42"/>
    <p:sldId id="289" r:id="rId43"/>
    <p:sldId id="364" r:id="rId44"/>
    <p:sldId id="368" r:id="rId45"/>
    <p:sldId id="366" r:id="rId46"/>
    <p:sldId id="367" r:id="rId47"/>
    <p:sldId id="263" r:id="rId48"/>
    <p:sldId id="326" r:id="rId49"/>
    <p:sldId id="325" r:id="rId50"/>
    <p:sldId id="327" r:id="rId51"/>
    <p:sldId id="335" r:id="rId52"/>
    <p:sldId id="369" r:id="rId53"/>
    <p:sldId id="370" r:id="rId54"/>
    <p:sldId id="269" r:id="rId55"/>
    <p:sldId id="344" r:id="rId56"/>
    <p:sldId id="373" r:id="rId57"/>
    <p:sldId id="345" r:id="rId58"/>
    <p:sldId id="342" r:id="rId59"/>
    <p:sldId id="277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FF"/>
    <a:srgbClr val="FF6699"/>
    <a:srgbClr val="FF66FF"/>
    <a:srgbClr val="FF9999"/>
    <a:srgbClr val="FF57FF"/>
    <a:srgbClr val="6619FF"/>
    <a:srgbClr val="EF6395"/>
    <a:srgbClr val="E74BC9"/>
    <a:srgbClr val="E331C1"/>
    <a:srgbClr val="FF3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2506" autoAdjust="0"/>
  </p:normalViewPr>
  <p:slideViewPr>
    <p:cSldViewPr>
      <p:cViewPr varScale="1">
        <p:scale>
          <a:sx n="62" d="100"/>
          <a:sy n="62" d="100"/>
        </p:scale>
        <p:origin x="72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ownloads\&#1055;&#1056;&#1045;&#1047;&#1045;&#1053;&#1058;&#1040;&#1062;&#1048;&#1071;%20&#1079;&#1072;%20%202017&#1075;&#1086;&#1076;%20(&#1040;&#1074;&#1090;&#1086;&#1089;&#1086;&#1093;&#1088;&#1072;&#1085;&#1077;&#1085;&#1085;&#1099;&#1081;)%20(1)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ownloads\&#1055;&#1056;&#1045;&#1047;&#1045;&#1053;&#1058;&#1040;&#1062;&#1048;&#1071;%20&#1079;&#1072;%20%202017&#1075;&#1086;&#1076;%20(&#1040;&#1074;&#1090;&#1086;&#1089;&#1086;&#1093;&#1088;&#1072;&#1085;&#1077;&#1085;&#1085;&#1099;&#1081;)%20(1)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7&#1075;&#1086;&#1076;%20(&#1040;&#1074;&#1090;&#1086;&#1089;&#1086;&#1093;&#1088;&#1072;&#1085;&#1077;&#1085;&#1085;&#1099;&#1081;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ownloads\&#1055;&#1056;&#1045;&#1047;&#1045;&#1053;&#1058;&#1040;&#1062;&#1048;&#1071;%20&#1079;&#1072;%20%202017&#1075;&#1086;&#1076;%20(&#1040;&#1074;&#1090;&#1086;&#1089;&#1086;&#1093;&#1088;&#1072;&#1085;&#1077;&#1085;&#1085;&#1099;&#1081;)%20(1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Relationship Id="rId1" Type="http://schemas.openxmlformats.org/officeDocument/2006/relationships/image" Target="../media/image14.jpeg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&#1051;&#1072;&#1088;&#1080;&#1089;&#1072;\Desktop\&#1054;&#1041;%20&#1048;&#1057;&#1055;&#1054;&#1051;&#1045;&#1053;&#1048;&#1048;%20&#1041;&#1070;&#1044;&#1046;&#1045;&#1058;&#1040;\&#1048;&#1057;&#1055;&#1054;&#1051;&#1053;&#1045;&#1053;&#1048;&#1045;%20&#1079;&#1072;%202017%20&#1075;&#1086;&#1076;\&#1055;&#1056;&#1045;&#1047;&#1045;&#1053;&#1058;&#1040;&#1062;&#1048;&#1071;%20&#1079;&#1072;%20%202017&#1075;&#1086;&#1076;%20(&#1040;&#1074;&#1090;&#1086;&#1089;&#1086;&#1093;&#1088;&#1072;&#1085;&#1077;&#1085;&#1085;&#1099;&#1081;).xls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7&#1075;&#1086;&#1076;%20(&#1040;&#1074;&#1090;&#1086;&#1089;&#1086;&#1093;&#1088;&#1072;&#1085;&#1077;&#1085;&#1085;&#1099;&#1081;).xls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7&#1075;&#1086;&#1076;%20(&#1040;&#1074;&#1090;&#1086;&#1089;&#1086;&#1093;&#1088;&#1072;&#1085;&#1077;&#1085;&#1085;&#1099;&#1081;).xls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7&#1075;&#1086;&#1076;%20(&#1040;&#1074;&#1090;&#1086;&#1089;&#1086;&#1093;&#1088;&#1072;&#1085;&#1077;&#1085;&#1085;&#1099;&#1081;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8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7&#1075;&#1086;&#1076;%20(&#1040;&#1074;&#1090;&#1086;&#1089;&#1086;&#1093;&#1088;&#1072;&#1085;&#1077;&#1085;&#1085;&#1099;&#1081;)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&#1051;&#1072;&#1088;&#1080;&#1089;&#1072;\Desktop\&#1048;&#1057;&#1055;&#1054;&#1051;&#1053;&#1045;&#1053;&#1048;&#1045;%20&#1043;&#1054;&#1044;%202018%20&#1075;\&#1055;&#1056;&#1045;&#1047;&#1045;&#1053;&#1058;&#1040;&#1062;&#1048;&#1071;%20&#1079;&#1072;%20%202017&#1075;&#1086;&#1076;%20(&#1040;&#1074;&#1090;&#1086;&#1089;&#1086;&#1093;&#1088;&#1072;&#1085;&#1077;&#1085;&#1085;&#1099;&#1081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Доходы бюджета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1898329462746"/>
          <c:y val="0.12728254509587575"/>
          <c:w val="0.83522996798175098"/>
          <c:h val="0.78013229953956154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980FF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8398-488F-B89D-1EF8E2CE4923}"/>
              </c:ext>
            </c:extLst>
          </c:dPt>
          <c:dPt>
            <c:idx val="1"/>
            <c:invertIfNegative val="0"/>
            <c:bubble3D val="0"/>
            <c:spPr>
              <a:solidFill>
                <a:srgbClr val="39C57C"/>
              </a:solidFill>
            </c:spPr>
            <c:extLst>
              <c:ext xmlns:c16="http://schemas.microsoft.com/office/drawing/2014/chart" uri="{C3380CC4-5D6E-409C-BE32-E72D297353CC}">
                <c16:uniqueId val="{00000001-8398-488F-B89D-1EF8E2CE4923}"/>
              </c:ext>
            </c:extLst>
          </c:dPt>
          <c:dPt>
            <c:idx val="2"/>
            <c:invertIfNegative val="0"/>
            <c:bubble3D val="0"/>
            <c:spPr>
              <a:solidFill>
                <a:srgbClr val="D60057"/>
              </a:solidFill>
            </c:spPr>
            <c:extLst>
              <c:ext xmlns:c16="http://schemas.microsoft.com/office/drawing/2014/chart" uri="{C3380CC4-5D6E-409C-BE32-E72D297353CC}">
                <c16:uniqueId val="{00000002-8398-488F-B89D-1EF8E2CE4923}"/>
              </c:ext>
            </c:extLst>
          </c:dPt>
          <c:dLbls>
            <c:dLbl>
              <c:idx val="0"/>
              <c:layout>
                <c:manualLayout>
                  <c:x val="0.37391667488017477"/>
                  <c:y val="-9.1533180778032245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98-488F-B89D-1EF8E2CE4923}"/>
                </c:ext>
              </c:extLst>
            </c:dLbl>
            <c:dLbl>
              <c:idx val="1"/>
              <c:layout>
                <c:manualLayout>
                  <c:x val="0.40896652174389242"/>
                  <c:y val="-9.1533180778032245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98-488F-B89D-1EF8E2CE4923}"/>
                </c:ext>
              </c:extLst>
            </c:dLbl>
            <c:dLbl>
              <c:idx val="2"/>
              <c:layout>
                <c:manualLayout>
                  <c:x val="0.5239551478083585"/>
                  <c:y val="-1.2204424103737635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+mn-lt"/>
                      </a:defRPr>
                    </a:pPr>
                    <a:r>
                      <a:rPr lang="ru-RU"/>
                      <a:t>2 311,717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98-488F-B89D-1EF8E2CE492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'собств. дох. (3)'!$A$3:$C$3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'собств. дох. (3)'!$A$4:$C$4</c:f>
              <c:numCache>
                <c:formatCode>#,##0.000</c:formatCode>
                <c:ptCount val="3"/>
                <c:pt idx="0">
                  <c:v>2024.15553</c:v>
                </c:pt>
                <c:pt idx="1">
                  <c:v>2093.3065900000001</c:v>
                </c:pt>
                <c:pt idx="2">
                  <c:v>2093.3065900000001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98-488F-B89D-1EF8E2CE4923}"/>
            </c:ext>
          </c:extLst>
        </c:ser>
        <c:ser>
          <c:idx val="1"/>
          <c:order val="1"/>
          <c:spPr>
            <a:solidFill>
              <a:srgbClr val="A2000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2"/>
              <c:layout>
                <c:manualLayout>
                  <c:x val="2.0398701900788123E-2"/>
                  <c:y val="-0.149504195270785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+</a:t>
                    </a:r>
                    <a:r>
                      <a:rPr lang="en-US" dirty="0" smtClean="0"/>
                      <a:t>218,41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98-488F-B89D-1EF8E2CE4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'собств. дох. (3)'!$A$3:$C$3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'собств. дох. (3)'!$A$5:$C$5</c:f>
              <c:numCache>
                <c:formatCode>General</c:formatCode>
                <c:ptCount val="3"/>
                <c:pt idx="2" formatCode="#,##0.00">
                  <c:v>218.41064999999981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98-488F-B89D-1EF8E2CE4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056448"/>
        <c:axId val="56074624"/>
        <c:axId val="0"/>
      </c:bar3DChart>
      <c:catAx>
        <c:axId val="5605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6074624"/>
        <c:crosses val="autoZero"/>
        <c:auto val="1"/>
        <c:lblAlgn val="ctr"/>
        <c:lblOffset val="100"/>
        <c:noMultiLvlLbl val="0"/>
      </c:catAx>
      <c:valAx>
        <c:axId val="56074624"/>
        <c:scaling>
          <c:orientation val="minMax"/>
          <c:min val="1000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#,##0.0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6056448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Единый налог на вмененный доход для отдельных видов деятельности</a:t>
            </a:r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03729486245065"/>
          <c:y val="8.5260343701648547E-2"/>
          <c:w val="0.79938249860223132"/>
          <c:h val="0.8436628653726822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BD77-4FCE-B20A-BE1DA1B8CBCF}"/>
              </c:ext>
            </c:extLst>
          </c:dPt>
          <c:dPt>
            <c:idx val="1"/>
            <c:invertIfNegative val="0"/>
            <c:bubble3D val="0"/>
            <c:spPr>
              <a:solidFill>
                <a:srgbClr val="E11973"/>
              </a:solidFill>
            </c:spPr>
            <c:extLst>
              <c:ext xmlns:c16="http://schemas.microsoft.com/office/drawing/2014/chart" uri="{C3380CC4-5D6E-409C-BE32-E72D297353CC}">
                <c16:uniqueId val="{00000001-BD77-4FCE-B20A-BE1DA1B8CBCF}"/>
              </c:ext>
            </c:extLst>
          </c:dPt>
          <c:dPt>
            <c:idx val="2"/>
            <c:invertIfNegative val="0"/>
            <c:bubble3D val="0"/>
            <c:spPr>
              <a:solidFill>
                <a:srgbClr val="1FCF23"/>
              </a:solidFill>
            </c:spPr>
            <c:extLst>
              <c:ext xmlns:c16="http://schemas.microsoft.com/office/drawing/2014/chart" uri="{C3380CC4-5D6E-409C-BE32-E72D297353CC}">
                <c16:uniqueId val="{00000002-BD77-4FCE-B20A-BE1DA1B8CBCF}"/>
              </c:ext>
            </c:extLst>
          </c:dPt>
          <c:dLbls>
            <c:dLbl>
              <c:idx val="0"/>
              <c:layout>
                <c:manualLayout>
                  <c:x val="0.39463601532567194"/>
                  <c:y val="-9.828009828009859E-3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77-4FCE-B20A-BE1DA1B8CBCF}"/>
                </c:ext>
              </c:extLst>
            </c:dLbl>
            <c:dLbl>
              <c:idx val="1"/>
              <c:layout>
                <c:manualLayout>
                  <c:x val="0.42384105960264995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7-4FCE-B20A-BE1DA1B8CBCF}"/>
                </c:ext>
              </c:extLst>
            </c:dLbl>
            <c:dLbl>
              <c:idx val="2"/>
              <c:layout>
                <c:manualLayout>
                  <c:x val="0.41809379431019383"/>
                  <c:y val="-2.2482380057822809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/>
                      <a:t>11,7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77-4FCE-B20A-BE1DA1B8C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'[ПРЕЗЕНТАЦИЯ за  2017год (Автосохраненный) (1).xls]ЕНВД'!$A$3:$C$3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'[ПРЕЗЕНТАЦИЯ за  2017год (Автосохраненный) (1).xls]ЕНВД'!$A$4:$C$4</c:f>
              <c:numCache>
                <c:formatCode>0.0</c:formatCode>
                <c:ptCount val="3"/>
                <c:pt idx="0">
                  <c:v>13.147139999999998</c:v>
                </c:pt>
                <c:pt idx="1">
                  <c:v>12.198189999999999</c:v>
                </c:pt>
                <c:pt idx="2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77-4FCE-B20A-BE1DA1B8CBCF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39874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prstClr val="white">
                  <a:alpha val="0"/>
                </a:prstClr>
              </a:solidFill>
              <a:ln>
                <a:solidFill>
                  <a:srgbClr val="39874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D77-4FCE-B20A-BE1DA1B8CBCF}"/>
              </c:ext>
            </c:extLst>
          </c:dPt>
          <c:dLbls>
            <c:dLbl>
              <c:idx val="2"/>
              <c:layout>
                <c:manualLayout>
                  <c:x val="7.6628340931556294E-3"/>
                  <c:y val="-9.9722991689750726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/>
                      <a:t>-0,5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77-4FCE-B20A-BE1DA1B8C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'[ПРЕЗЕНТАЦИЯ за  2017год (Автосохраненный) (1).xls]ЕНВД'!$A$3:$C$3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'[ПРЕЗЕНТАЦИЯ за  2017год (Автосохраненный) (1).xls]ЕНВД'!$A$5:$C$5</c:f>
              <c:numCache>
                <c:formatCode>General</c:formatCode>
                <c:ptCount val="3"/>
                <c:pt idx="2" formatCode="0.0">
                  <c:v>0.49819000000000102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77-4FCE-B20A-BE1DA1B8C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050112"/>
        <c:axId val="67068288"/>
        <c:axId val="0"/>
      </c:bar3DChart>
      <c:catAx>
        <c:axId val="6705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67068288"/>
        <c:crosses val="autoZero"/>
        <c:auto val="1"/>
        <c:lblAlgn val="ctr"/>
        <c:lblOffset val="100"/>
        <c:noMultiLvlLbl val="0"/>
      </c:catAx>
      <c:valAx>
        <c:axId val="67068288"/>
        <c:scaling>
          <c:orientation val="minMax"/>
          <c:min val="5.5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7050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400" dirty="0"/>
              <a:t>Единый сельскохозяйственный налог</a:t>
            </a:r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18983294627468"/>
          <c:y val="6.1601048392996911E-2"/>
          <c:w val="0.83522996798175098"/>
          <c:h val="0.8458137104007416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B124-4FCA-B864-496DC24A93C3}"/>
              </c:ext>
            </c:extLst>
          </c:dPt>
          <c:dPt>
            <c:idx val="1"/>
            <c:invertIfNegative val="0"/>
            <c:bubble3D val="0"/>
            <c:spPr>
              <a:solidFill>
                <a:srgbClr val="FF47A3"/>
              </a:solidFill>
            </c:spPr>
            <c:extLst>
              <c:ext xmlns:c16="http://schemas.microsoft.com/office/drawing/2014/chart" uri="{C3380CC4-5D6E-409C-BE32-E72D297353CC}">
                <c16:uniqueId val="{00000001-B124-4FCA-B864-496DC24A93C3}"/>
              </c:ext>
            </c:extLst>
          </c:dPt>
          <c:dPt>
            <c:idx val="2"/>
            <c:invertIfNegative val="0"/>
            <c:bubble3D val="0"/>
            <c:spPr>
              <a:solidFill>
                <a:srgbClr val="00E271"/>
              </a:solidFill>
            </c:spPr>
            <c:extLst>
              <c:ext xmlns:c16="http://schemas.microsoft.com/office/drawing/2014/chart" uri="{C3380CC4-5D6E-409C-BE32-E72D297353CC}">
                <c16:uniqueId val="{00000002-B124-4FCA-B864-496DC24A93C3}"/>
              </c:ext>
            </c:extLst>
          </c:dPt>
          <c:dLbls>
            <c:dLbl>
              <c:idx val="0"/>
              <c:layout>
                <c:manualLayout>
                  <c:x val="8.0459770114942528E-2"/>
                  <c:y val="-1.3536379018612554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4-4FCA-B864-496DC24A93C3}"/>
                </c:ext>
              </c:extLst>
            </c:dLbl>
            <c:dLbl>
              <c:idx val="1"/>
              <c:layout>
                <c:manualLayout>
                  <c:x val="0.10344827586206895"/>
                  <c:y val="-1.353637901861262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24-4FCA-B864-496DC24A93C3}"/>
                </c:ext>
              </c:extLst>
            </c:dLbl>
            <c:dLbl>
              <c:idx val="2"/>
              <c:layout>
                <c:manualLayout>
                  <c:x val="0.71647509578544066"/>
                  <c:y val="-2.0304568527918791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/>
                      <a:t>1</a:t>
                    </a:r>
                    <a:r>
                      <a:rPr lang="en-US"/>
                      <a:t>3,6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24-4FCA-B864-496DC24A93C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ЕСХН!$A$3:$C$3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ЕСХН!$A$4:$C$4</c:f>
              <c:numCache>
                <c:formatCode>0.0</c:formatCode>
                <c:ptCount val="3"/>
                <c:pt idx="0">
                  <c:v>1.1493499999999999</c:v>
                </c:pt>
                <c:pt idx="1">
                  <c:v>2.3402339999999997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24-4FCA-B864-496DC24A93C3}"/>
            </c:ext>
          </c:extLst>
        </c:ser>
        <c:ser>
          <c:idx val="1"/>
          <c:order val="1"/>
          <c:spPr>
            <a:solidFill>
              <a:srgbClr val="00C06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C060"/>
              </a:solidFill>
              <a:ln>
                <a:solidFill>
                  <a:srgbClr val="A2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124-4FCA-B864-496DC24A93C3}"/>
              </c:ext>
            </c:extLst>
          </c:dPt>
          <c:dLbls>
            <c:dLbl>
              <c:idx val="2"/>
              <c:layout>
                <c:manualLayout>
                  <c:x val="3.0651340996168612E-2"/>
                  <c:y val="-0.1150592216582064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 dirty="0"/>
                      <a:t>+11,3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24-4FCA-B864-496DC24A93C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ЕСХН!$A$3:$C$3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ЕСХН!$A$5:$C$5</c:f>
              <c:numCache>
                <c:formatCode>General</c:formatCode>
                <c:ptCount val="3"/>
                <c:pt idx="2" formatCode="0.0">
                  <c:v>11.274534870000009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4-4FCA-B864-496DC24A9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shape val="cylinder"/>
        <c:axId val="67181952"/>
        <c:axId val="67196032"/>
        <c:axId val="0"/>
      </c:bar3DChart>
      <c:catAx>
        <c:axId val="6718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196032"/>
        <c:crosses val="autoZero"/>
        <c:auto val="1"/>
        <c:lblAlgn val="ctr"/>
        <c:lblOffset val="100"/>
        <c:noMultiLvlLbl val="0"/>
      </c:catAx>
      <c:valAx>
        <c:axId val="6719603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181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Налог, взимаемый в связи с применением патентной системы налогообложения</a:t>
            </a:r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18983294627482"/>
          <c:y val="0.14392912166385788"/>
          <c:w val="0.84945333135028012"/>
          <c:h val="0.76348561672531756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5820BE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2102-4F3A-87E4-6FE5FCC284DD}"/>
              </c:ext>
            </c:extLst>
          </c:dPt>
          <c:dPt>
            <c:idx val="1"/>
            <c:invertIfNegative val="0"/>
            <c:bubble3D val="0"/>
            <c:spPr>
              <a:solidFill>
                <a:srgbClr val="E71945"/>
              </a:solidFill>
            </c:spPr>
            <c:extLst>
              <c:ext xmlns:c16="http://schemas.microsoft.com/office/drawing/2014/chart" uri="{C3380CC4-5D6E-409C-BE32-E72D297353CC}">
                <c16:uniqueId val="{00000001-2102-4F3A-87E4-6FE5FCC284DD}"/>
              </c:ext>
            </c:extLst>
          </c:dPt>
          <c:dPt>
            <c:idx val="2"/>
            <c:invertIfNegative val="0"/>
            <c:bubble3D val="0"/>
            <c:spPr>
              <a:solidFill>
                <a:srgbClr val="1FCF23"/>
              </a:solidFill>
            </c:spPr>
            <c:extLst>
              <c:ext xmlns:c16="http://schemas.microsoft.com/office/drawing/2014/chart" uri="{C3380CC4-5D6E-409C-BE32-E72D297353CC}">
                <c16:uniqueId val="{00000002-2102-4F3A-87E4-6FE5FCC284DD}"/>
              </c:ext>
            </c:extLst>
          </c:dPt>
          <c:dLbls>
            <c:dLbl>
              <c:idx val="0"/>
              <c:layout>
                <c:manualLayout>
                  <c:x val="0.26819908287326155"/>
                  <c:y val="-1.0152284263959395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02-4F3A-87E4-6FE5FCC284DD}"/>
                </c:ext>
              </c:extLst>
            </c:dLbl>
            <c:dLbl>
              <c:idx val="1"/>
              <c:layout>
                <c:manualLayout>
                  <c:x val="0.30076628352490514"/>
                  <c:y val="-1.3536645482766431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2-4F3A-87E4-6FE5FCC284DD}"/>
                </c:ext>
              </c:extLst>
            </c:dLbl>
            <c:dLbl>
              <c:idx val="2"/>
              <c:layout>
                <c:manualLayout>
                  <c:x val="0.53676034030228958"/>
                  <c:y val="-1.353637901861258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/>
                      <a:t>5,0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02-4F3A-87E4-6FE5FCC28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'[ПРЕЗЕНТАЦИЯ за  2017год (Автосохраненный) (1).xls]Патент'!$A$3:$C$3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'[ПРЕЗЕНТАЦИЯ за  2017год (Автосохраненный) (1).xls]Патент'!$A$4:$C$4</c:f>
              <c:numCache>
                <c:formatCode>0.0</c:formatCode>
                <c:ptCount val="3"/>
                <c:pt idx="0">
                  <c:v>2.7923</c:v>
                </c:pt>
                <c:pt idx="1">
                  <c:v>3.2847000000000053</c:v>
                </c:pt>
                <c:pt idx="2">
                  <c:v>3.2847000000000053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02-4F3A-87E4-6FE5FCC284DD}"/>
            </c:ext>
          </c:extLst>
        </c:ser>
        <c:ser>
          <c:idx val="1"/>
          <c:order val="1"/>
          <c:spPr>
            <a:solidFill>
              <a:srgbClr val="19939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158F18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102-4F3A-87E4-6FE5FCC284DD}"/>
              </c:ext>
            </c:extLst>
          </c:dPt>
          <c:dLbls>
            <c:dLbl>
              <c:idx val="2"/>
              <c:layout>
                <c:manualLayout>
                  <c:x val="3.1029034408363378E-2"/>
                  <c:y val="-9.9873273786179065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/>
                      <a:t>+1,7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02-4F3A-87E4-6FE5FCC284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'[ПРЕЗЕНТАЦИЯ за  2017год (Автосохраненный) (1).xls]Патент'!$A$3:$C$3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'[ПРЕЗЕНТАЦИЯ за  2017год (Автосохраненный) (1).xls]Патент'!$A$5:$C$5</c:f>
              <c:numCache>
                <c:formatCode>General</c:formatCode>
                <c:ptCount val="3"/>
                <c:pt idx="2" formatCode="0.0">
                  <c:v>1.6827558900000001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02-4F3A-87E4-6FE5FCC28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09952"/>
        <c:axId val="67311488"/>
        <c:axId val="0"/>
      </c:bar3DChart>
      <c:catAx>
        <c:axId val="6730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311488"/>
        <c:crosses val="autoZero"/>
        <c:auto val="1"/>
        <c:lblAlgn val="ctr"/>
        <c:lblOffset val="100"/>
        <c:noMultiLvlLbl val="0"/>
      </c:catAx>
      <c:valAx>
        <c:axId val="6731148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309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Акцизы по подакцизным товарам                                           (на</a:t>
            </a:r>
            <a:r>
              <a:rPr lang="ru-RU" sz="2400" baseline="0"/>
              <a:t> автомобильный бензин и масла</a:t>
            </a:r>
            <a:r>
              <a:rPr lang="ru-RU" sz="2400"/>
              <a:t>)</a:t>
            </a:r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18983294627482"/>
          <c:y val="8.6980975548025197E-2"/>
          <c:w val="0.83522996798175098"/>
          <c:h val="0.82043380951314604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95C9-4646-B65B-AA4F0B715480}"/>
              </c:ext>
            </c:extLst>
          </c:dPt>
          <c:dPt>
            <c:idx val="1"/>
            <c:invertIfNegative val="0"/>
            <c:bubble3D val="0"/>
            <c:spPr>
              <a:solidFill>
                <a:srgbClr val="91C400"/>
              </a:solidFill>
            </c:spPr>
            <c:extLst>
              <c:ext xmlns:c16="http://schemas.microsoft.com/office/drawing/2014/chart" uri="{C3380CC4-5D6E-409C-BE32-E72D297353CC}">
                <c16:uniqueId val="{00000001-95C9-4646-B65B-AA4F0B715480}"/>
              </c:ext>
            </c:extLst>
          </c:dPt>
          <c:dPt>
            <c:idx val="2"/>
            <c:invertIfNegative val="0"/>
            <c:bubble3D val="0"/>
            <c:spPr>
              <a:solidFill>
                <a:srgbClr val="E45E71"/>
              </a:solidFill>
            </c:spPr>
            <c:extLst>
              <c:ext xmlns:c16="http://schemas.microsoft.com/office/drawing/2014/chart" uri="{C3380CC4-5D6E-409C-BE32-E72D297353CC}">
                <c16:uniqueId val="{00000002-95C9-4646-B65B-AA4F0B715480}"/>
              </c:ext>
            </c:extLst>
          </c:dPt>
          <c:dLbls>
            <c:dLbl>
              <c:idx val="0"/>
              <c:layout>
                <c:manualLayout>
                  <c:x val="0.41379295260506233"/>
                  <c:y val="-1.692047377326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C9-4646-B65B-AA4F0B715480}"/>
                </c:ext>
              </c:extLst>
            </c:dLbl>
            <c:dLbl>
              <c:idx val="1"/>
              <c:layout>
                <c:manualLayout>
                  <c:x val="0.35249042145593867"/>
                  <c:y val="-3.3843612188070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C9-4646-B65B-AA4F0B715480}"/>
                </c:ext>
              </c:extLst>
            </c:dLbl>
            <c:dLbl>
              <c:idx val="2"/>
              <c:layout>
                <c:manualLayout>
                  <c:x val="0.38541934413370782"/>
                  <c:y val="-2.03045685279187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C9-4646-B65B-AA4F0B715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Акцизы!$A$3:$C$3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Акцизы!$A$4:$C$4</c:f>
              <c:numCache>
                <c:formatCode>0.0</c:formatCode>
                <c:ptCount val="3"/>
                <c:pt idx="0">
                  <c:v>33.38355</c:v>
                </c:pt>
                <c:pt idx="1">
                  <c:v>25.752374</c:v>
                </c:pt>
                <c:pt idx="2">
                  <c:v>25.752374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9-4646-B65B-AA4F0B715480}"/>
            </c:ext>
          </c:extLst>
        </c:ser>
        <c:ser>
          <c:idx val="1"/>
          <c:order val="1"/>
          <c:spPr>
            <a:solidFill>
              <a:srgbClr val="C52138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52138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5C9-4646-B65B-AA4F0B715480}"/>
              </c:ext>
            </c:extLst>
          </c:dPt>
          <c:dLbls>
            <c:dLbl>
              <c:idx val="2"/>
              <c:layout>
                <c:manualLayout>
                  <c:x val="5.7471264367816213E-3"/>
                  <c:y val="9.13705583756345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C9-4646-B65B-AA4F0B715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Акцизы!$A$3:$C$3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Акцизы!$A$5:$C$5</c:f>
              <c:numCache>
                <c:formatCode>General</c:formatCode>
                <c:ptCount val="3"/>
                <c:pt idx="2" formatCode="0.0">
                  <c:v>2.5495888200000003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C9-4646-B65B-AA4F0B715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296640"/>
        <c:axId val="67368064"/>
        <c:axId val="0"/>
      </c:bar3DChart>
      <c:catAx>
        <c:axId val="6729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7368064"/>
        <c:crosses val="autoZero"/>
        <c:auto val="1"/>
        <c:lblAlgn val="ctr"/>
        <c:lblOffset val="100"/>
        <c:noMultiLvlLbl val="0"/>
      </c:catAx>
      <c:valAx>
        <c:axId val="6736806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29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Налог на добычу полезных ископаемых</a:t>
            </a:r>
            <a:endParaRPr lang="ru-RU" sz="2400" dirty="0"/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30096237970248"/>
          <c:y val="9.7180634547968409E-2"/>
          <c:w val="0.84002099737532865"/>
          <c:h val="0.81023410384120498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398740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DC31-4112-9F8A-413265AC7DB1}"/>
              </c:ext>
            </c:extLst>
          </c:dPt>
          <c:dPt>
            <c:idx val="1"/>
            <c:invertIfNegative val="0"/>
            <c:bubble3D val="0"/>
            <c:spPr>
              <a:solidFill>
                <a:srgbClr val="C1359C"/>
              </a:solidFill>
            </c:spPr>
            <c:extLst>
              <c:ext xmlns:c16="http://schemas.microsoft.com/office/drawing/2014/chart" uri="{C3380CC4-5D6E-409C-BE32-E72D297353CC}">
                <c16:uniqueId val="{00000001-DC31-4112-9F8A-413265AC7DB1}"/>
              </c:ext>
            </c:extLst>
          </c:dPt>
          <c:dPt>
            <c:idx val="2"/>
            <c:invertIfNegative val="0"/>
            <c:bubble3D val="0"/>
            <c:spPr>
              <a:solidFill>
                <a:srgbClr val="009ED6"/>
              </a:solidFill>
            </c:spPr>
            <c:extLst>
              <c:ext xmlns:c16="http://schemas.microsoft.com/office/drawing/2014/chart" uri="{C3380CC4-5D6E-409C-BE32-E72D297353CC}">
                <c16:uniqueId val="{00000002-DC31-4112-9F8A-413265AC7DB1}"/>
              </c:ext>
            </c:extLst>
          </c:dPt>
          <c:dLbls>
            <c:dLbl>
              <c:idx val="0"/>
              <c:layout>
                <c:manualLayout>
                  <c:x val="0.20881210969318498"/>
                  <c:y val="-1.0152284263959395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31-4112-9F8A-413265AC7DB1}"/>
                </c:ext>
              </c:extLst>
            </c:dLbl>
            <c:dLbl>
              <c:idx val="1"/>
              <c:layout>
                <c:manualLayout>
                  <c:x val="0.32950191570881343"/>
                  <c:y val="-3.3843612188071167E-3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31-4112-9F8A-413265AC7DB1}"/>
                </c:ext>
              </c:extLst>
            </c:dLbl>
            <c:dLbl>
              <c:idx val="2"/>
              <c:layout>
                <c:manualLayout>
                  <c:x val="0.48695191118351588"/>
                  <c:y val="-1.353637901861258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/>
                      <a:t>22,7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31-4112-9F8A-413265AC7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'[ПРЕЗЕНТАЦИЯ за  2017год (Автосохраненный) (1).xls]Полезн. иск.'!$A$3:$C$3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'[ПРЕЗЕНТАЦИЯ за  2017год (Автосохраненный) (1).xls]Полезн. иск.'!$A$4:$C$4</c:f>
              <c:numCache>
                <c:formatCode>0.0</c:formatCode>
                <c:ptCount val="3"/>
                <c:pt idx="0">
                  <c:v>9.9217300000000002</c:v>
                </c:pt>
                <c:pt idx="1">
                  <c:v>17.196400000000001</c:v>
                </c:pt>
                <c:pt idx="2">
                  <c:v>17.196400000000001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31-4112-9F8A-413265AC7DB1}"/>
            </c:ext>
          </c:extLst>
        </c:ser>
        <c:ser>
          <c:idx val="1"/>
          <c:order val="1"/>
          <c:spPr>
            <a:solidFill>
              <a:srgbClr val="006F96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2"/>
              <c:layout>
                <c:manualLayout>
                  <c:x val="1.7241379310344827E-2"/>
                  <c:y val="9.1370558375634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</a:t>
                    </a:r>
                    <a:r>
                      <a:rPr lang="ru-RU" dirty="0" smtClean="0"/>
                      <a:t>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31-4112-9F8A-413265AC7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'[ПРЕЗЕНТАЦИЯ за  2017год (Автосохраненный) (1).xls]Полезн. иск.'!$A$3:$C$3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'[ПРЕЗЕНТАЦИЯ за  2017год (Автосохраненный) (1).xls]Полезн. иск.'!$A$5:$C$5</c:f>
              <c:numCache>
                <c:formatCode>General</c:formatCode>
                <c:ptCount val="3"/>
                <c:pt idx="2" formatCode="0.0">
                  <c:v>5.4742118600000005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31-4112-9F8A-413265AC7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473472"/>
        <c:axId val="80487552"/>
        <c:axId val="0"/>
      </c:bar3DChart>
      <c:catAx>
        <c:axId val="8047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80487552"/>
        <c:crosses val="autoZero"/>
        <c:auto val="1"/>
        <c:lblAlgn val="ctr"/>
        <c:lblOffset val="100"/>
        <c:noMultiLvlLbl val="0"/>
      </c:catAx>
      <c:valAx>
        <c:axId val="8048755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0473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Государственная пошлина </a:t>
            </a:r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66733477701022"/>
          <c:y val="9.7649786162516516E-2"/>
          <c:w val="0.85836034156496233"/>
          <c:h val="0.8093667479382326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0418-4405-9CD8-B738CE0776DF}"/>
              </c:ext>
            </c:extLst>
          </c:dPt>
          <c:dPt>
            <c:idx val="1"/>
            <c:invertIfNegative val="0"/>
            <c:bubble3D val="0"/>
            <c:spPr>
              <a:solidFill>
                <a:srgbClr val="1FCF23"/>
              </a:solidFill>
            </c:spPr>
            <c:extLst>
              <c:ext xmlns:c16="http://schemas.microsoft.com/office/drawing/2014/chart" uri="{C3380CC4-5D6E-409C-BE32-E72D297353CC}">
                <c16:uniqueId val="{00000001-0418-4405-9CD8-B738CE0776DF}"/>
              </c:ext>
            </c:extLst>
          </c:dPt>
          <c:dPt>
            <c:idx val="2"/>
            <c:invertIfNegative val="0"/>
            <c:bubble3D val="0"/>
            <c:spPr>
              <a:solidFill>
                <a:srgbClr val="E71945"/>
              </a:solidFill>
            </c:spPr>
            <c:extLst>
              <c:ext xmlns:c16="http://schemas.microsoft.com/office/drawing/2014/chart" uri="{C3380CC4-5D6E-409C-BE32-E72D297353CC}">
                <c16:uniqueId val="{00000002-0418-4405-9CD8-B738CE0776DF}"/>
              </c:ext>
            </c:extLst>
          </c:dPt>
          <c:dLbls>
            <c:dLbl>
              <c:idx val="0"/>
              <c:layout>
                <c:manualLayout>
                  <c:x val="0.32950191570881288"/>
                  <c:y val="-2.0304568527918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18-4405-9CD8-B738CE0776DF}"/>
                </c:ext>
              </c:extLst>
            </c:dLbl>
            <c:dLbl>
              <c:idx val="1"/>
              <c:layout>
                <c:manualLayout>
                  <c:x val="0.42505615415491482"/>
                  <c:y val="-1.015233561154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8-4405-9CD8-B738CE0776DF}"/>
                </c:ext>
              </c:extLst>
            </c:dLbl>
            <c:dLbl>
              <c:idx val="2"/>
              <c:layout>
                <c:manualLayout>
                  <c:x val="0.46168582375478961"/>
                  <c:y val="-2.0304568527918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8-4405-9CD8-B738CE077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Госпошлина!$A$3:$C$3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Госпошлина!$A$4:$C$4</c:f>
              <c:numCache>
                <c:formatCode>0.0</c:formatCode>
                <c:ptCount val="3"/>
                <c:pt idx="0">
                  <c:v>13.455800000000007</c:v>
                </c:pt>
                <c:pt idx="1">
                  <c:v>19.584400000000002</c:v>
                </c:pt>
                <c:pt idx="2">
                  <c:v>17.65589136000003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18-4405-9CD8-B738CE0776DF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prstClr val="white">
                  <a:alpha val="0"/>
                </a:prstClr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0418-4405-9CD8-B738CE0776DF}"/>
              </c:ext>
            </c:extLst>
          </c:dPt>
          <c:dLbls>
            <c:dLbl>
              <c:idx val="2"/>
              <c:layout>
                <c:manualLayout>
                  <c:x val="9.5785440613026986E-3"/>
                  <c:y val="-0.1218274111675126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-1,9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8-4405-9CD8-B738CE0776D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Госпошлина!$A$3:$C$3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Госпошлина!$A$5:$C$5</c:f>
              <c:numCache>
                <c:formatCode>General</c:formatCode>
                <c:ptCount val="3"/>
                <c:pt idx="2" formatCode="0.0">
                  <c:v>1.9285086400000004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18-4405-9CD8-B738CE077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331328"/>
        <c:axId val="79332864"/>
        <c:axId val="0"/>
      </c:bar3DChart>
      <c:catAx>
        <c:axId val="793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9332864"/>
        <c:crosses val="autoZero"/>
        <c:auto val="1"/>
        <c:lblAlgn val="ctr"/>
        <c:lblOffset val="100"/>
        <c:noMultiLvlLbl val="0"/>
      </c:catAx>
      <c:valAx>
        <c:axId val="7933286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933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'неналог 2016-2018 '!$A$9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9A329"/>
              </a:solidFill>
            </c:spPr>
            <c:extLst>
              <c:ext xmlns:c16="http://schemas.microsoft.com/office/drawing/2014/chart" uri="{C3380CC4-5D6E-409C-BE32-E72D297353CC}">
                <c16:uniqueId val="{00000000-ABF6-47AA-A7FC-507BFCD9D7CE}"/>
              </c:ext>
            </c:extLst>
          </c:dPt>
          <c:dPt>
            <c:idx val="1"/>
            <c:invertIfNegative val="0"/>
            <c:bubble3D val="0"/>
            <c:spPr>
              <a:solidFill>
                <a:srgbClr val="857DEB"/>
              </a:solidFill>
            </c:spPr>
            <c:extLst>
              <c:ext xmlns:c16="http://schemas.microsoft.com/office/drawing/2014/chart" uri="{C3380CC4-5D6E-409C-BE32-E72D297353CC}">
                <c16:uniqueId val="{00000001-ABF6-47AA-A7FC-507BFCD9D7C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2-ABF6-47AA-A7FC-507BFCD9D7CE}"/>
              </c:ext>
            </c:extLst>
          </c:dPt>
          <c:dLbls>
            <c:dLbl>
              <c:idx val="0"/>
              <c:layout>
                <c:manualLayout>
                  <c:x val="2.6711185308848077E-2"/>
                  <c:y val="-0.42832469775475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6-47AA-A7FC-507BFCD9D7CE}"/>
                </c:ext>
              </c:extLst>
            </c:dLbl>
            <c:dLbl>
              <c:idx val="1"/>
              <c:layout>
                <c:manualLayout>
                  <c:x val="3.3388981636060085E-2"/>
                  <c:y val="-0.37305699481865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6-47AA-A7FC-507BFCD9D7CE}"/>
                </c:ext>
              </c:extLst>
            </c:dLbl>
            <c:dLbl>
              <c:idx val="2"/>
              <c:layout>
                <c:manualLayout>
                  <c:x val="4.0066777963272134E-2"/>
                  <c:y val="-0.4179620034542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6-47AA-A7FC-507BFCD9D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 2016-2018 '!$B$8:$D$8</c:f>
              <c:strCache>
                <c:ptCount val="3"/>
                <c:pt idx="0">
                  <c:v>2016год</c:v>
                </c:pt>
                <c:pt idx="1">
                  <c:v>2017год</c:v>
                </c:pt>
                <c:pt idx="2">
                  <c:v>2018год</c:v>
                </c:pt>
              </c:strCache>
            </c:strRef>
          </c:cat>
          <c:val>
            <c:numRef>
              <c:f>'неналог 2016-2018 '!$B$9:$D$9</c:f>
              <c:numCache>
                <c:formatCode>#,##0.00</c:formatCode>
                <c:ptCount val="3"/>
                <c:pt idx="0">
                  <c:v>102.68380000000001</c:v>
                </c:pt>
                <c:pt idx="1">
                  <c:v>95.38114299999998</c:v>
                </c:pt>
                <c:pt idx="2">
                  <c:v>91.650115529999979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6-47AA-A7FC-507BFCD9D7CE}"/>
            </c:ext>
          </c:extLst>
        </c:ser>
        <c:ser>
          <c:idx val="1"/>
          <c:order val="1"/>
          <c:tx>
            <c:strRef>
              <c:f>'неналог 2016-2018 '!$A$10</c:f>
              <c:strCache>
                <c:ptCount val="1"/>
              </c:strCache>
            </c:strRef>
          </c:tx>
          <c:spPr>
            <a:noFill/>
            <a:ln>
              <a:solidFill>
                <a:srgbClr val="FF0000"/>
              </a:solidFill>
            </a:ln>
          </c:spPr>
          <c:invertIfNegative val="0"/>
          <c:dLbls>
            <c:dLbl>
              <c:idx val="2"/>
              <c:layout>
                <c:manualLayout>
                  <c:x val="2.6711185308848077E-2"/>
                  <c:y val="-2.7633851468048389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b="1"/>
                      <a:t>-</a:t>
                    </a:r>
                    <a:r>
                      <a:rPr lang="en-US" b="1"/>
                      <a:t>3,73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6-47AA-A7FC-507BFCD9D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 2016-2018 '!$B$8:$D$8</c:f>
              <c:strCache>
                <c:ptCount val="3"/>
                <c:pt idx="0">
                  <c:v>2016год</c:v>
                </c:pt>
                <c:pt idx="1">
                  <c:v>2017год</c:v>
                </c:pt>
                <c:pt idx="2">
                  <c:v>2018год</c:v>
                </c:pt>
              </c:strCache>
            </c:strRef>
          </c:cat>
          <c:val>
            <c:numRef>
              <c:f>'неналог 2016-2018 '!$B$10:$D$10</c:f>
              <c:numCache>
                <c:formatCode>General</c:formatCode>
                <c:ptCount val="3"/>
                <c:pt idx="2" formatCode="#,##0.00">
                  <c:v>3.731027470000015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F6-47AA-A7FC-507BFCD9D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40"/>
        <c:shape val="cylinder"/>
        <c:axId val="81293696"/>
        <c:axId val="81295232"/>
        <c:axId val="0"/>
      </c:bar3DChart>
      <c:catAx>
        <c:axId val="8129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1295232"/>
        <c:crosses val="autoZero"/>
        <c:auto val="1"/>
        <c:lblAlgn val="ctr"/>
        <c:lblOffset val="100"/>
        <c:noMultiLvlLbl val="0"/>
      </c:catAx>
      <c:valAx>
        <c:axId val="81295232"/>
        <c:scaling>
          <c:orientation val="minMax"/>
          <c:max val="110"/>
          <c:min val="8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1293696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hPercent val="134"/>
      <c:rotY val="120"/>
      <c:depthPercent val="10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089830534189014E-3"/>
          <c:y val="2.5380726839885043E-2"/>
          <c:w val="0.80135051023474613"/>
          <c:h val="0.9746192466954980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1"/>
            <c:spPr>
              <a:solidFill>
                <a:srgbClr val="3DC5D3"/>
              </a:solidFill>
            </c:spPr>
            <c:extLst>
              <c:ext xmlns:c16="http://schemas.microsoft.com/office/drawing/2014/chart" uri="{C3380CC4-5D6E-409C-BE32-E72D297353CC}">
                <c16:uniqueId val="{00000000-E031-40C5-B2A8-8FF308775D59}"/>
              </c:ext>
            </c:extLst>
          </c:dPt>
          <c:dPt>
            <c:idx val="1"/>
            <c:bubble3D val="0"/>
            <c:explosion val="17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E031-40C5-B2A8-8FF308775D59}"/>
              </c:ext>
            </c:extLst>
          </c:dPt>
          <c:dPt>
            <c:idx val="2"/>
            <c:bubble3D val="0"/>
            <c:explosion val="20"/>
            <c:spPr>
              <a:solidFill>
                <a:srgbClr val="857DEB"/>
              </a:solidFill>
            </c:spPr>
            <c:extLst>
              <c:ext xmlns:c16="http://schemas.microsoft.com/office/drawing/2014/chart" uri="{C3380CC4-5D6E-409C-BE32-E72D297353CC}">
                <c16:uniqueId val="{00000002-E031-40C5-B2A8-8FF308775D59}"/>
              </c:ext>
            </c:extLst>
          </c:dPt>
          <c:dPt>
            <c:idx val="3"/>
            <c:bubble3D val="0"/>
            <c:spPr>
              <a:solidFill>
                <a:srgbClr val="FF75FF"/>
              </a:solidFill>
            </c:spPr>
            <c:extLst>
              <c:ext xmlns:c16="http://schemas.microsoft.com/office/drawing/2014/chart" uri="{C3380CC4-5D6E-409C-BE32-E72D297353CC}">
                <c16:uniqueId val="{00000003-E031-40C5-B2A8-8FF308775D59}"/>
              </c:ext>
            </c:extLst>
          </c:dPt>
          <c:dPt>
            <c:idx val="4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4-E031-40C5-B2A8-8FF308775D59}"/>
              </c:ext>
            </c:extLst>
          </c:dPt>
          <c:dPt>
            <c:idx val="5"/>
            <c:bubble3D val="0"/>
            <c:explosion val="33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031-40C5-B2A8-8FF308775D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Доходы от использования имущества ; </a:t>
                    </a:r>
                  </a:p>
                  <a:p>
                    <a:r>
                      <a:rPr lang="ru-RU"/>
                      <a:t>23,407;            25,5%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1-40C5-B2A8-8FF308775D59}"/>
                </c:ext>
              </c:extLst>
            </c:dLbl>
            <c:dLbl>
              <c:idx val="1"/>
              <c:layout>
                <c:manualLayout>
                  <c:x val="3.6377649325626232E-2"/>
                  <c:y val="8.702376149850338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Платежи при пользовании природными ресурсами ;</a:t>
                    </a:r>
                  </a:p>
                  <a:p>
                    <a:r>
                      <a:rPr lang="ru-RU"/>
                      <a:t> 4,487;        4,9%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1-40C5-B2A8-8FF308775D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/>
                      <a:t>Д</a:t>
                    </a:r>
                    <a:r>
                      <a:rPr lang="ru-RU"/>
                      <a:t>оходы от оказания платных услуг ; </a:t>
                    </a:r>
                  </a:p>
                  <a:p>
                    <a:r>
                      <a:rPr lang="ru-RU"/>
                      <a:t>44,907;         49,0%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1-40C5-B2A8-8FF308775D59}"/>
                </c:ext>
              </c:extLst>
            </c:dLbl>
            <c:dLbl>
              <c:idx val="3"/>
              <c:layout>
                <c:manualLayout>
                  <c:x val="6.2173228346456728E-2"/>
                  <c:y val="-7.725281019189489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продажи материальных и нематериальных активов ; </a:t>
                    </a:r>
                  </a:p>
                  <a:p>
                    <a:r>
                      <a:rPr lang="ru-RU"/>
                      <a:t>14,182;         15,5%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1-40C5-B2A8-8FF308775D59}"/>
                </c:ext>
              </c:extLst>
            </c:dLbl>
            <c:dLbl>
              <c:idx val="4"/>
              <c:layout>
                <c:manualLayout>
                  <c:x val="9.8165642589474189E-2"/>
                  <c:y val="-0.134234387684461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санкции, возмещения ущерба ; </a:t>
                    </a:r>
                  </a:p>
                  <a:p>
                    <a:r>
                      <a:rPr lang="ru-RU" dirty="0" smtClean="0"/>
                      <a:t>4,51;            </a:t>
                    </a:r>
                    <a:r>
                      <a:rPr lang="ru-RU" dirty="0"/>
                      <a:t>4,9%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31-40C5-B2A8-8FF308775D59}"/>
                </c:ext>
              </c:extLst>
            </c:dLbl>
            <c:dLbl>
              <c:idx val="5"/>
              <c:layout>
                <c:manualLayout>
                  <c:x val="5.0418035895802092E-2"/>
                  <c:y val="8.39122054714697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неналоговые поступления ; </a:t>
                    </a:r>
                    <a:endParaRPr lang="ru-RU" dirty="0" smtClean="0"/>
                  </a:p>
                  <a:p>
                    <a:r>
                      <a:rPr lang="ru-RU" dirty="0" smtClean="0"/>
                      <a:t>0,16;            0,2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31-40C5-B2A8-8FF308775D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неналог (3)'!$A$40:$A$45</c:f>
              <c:strCache>
                <c:ptCount val="6"/>
                <c:pt idx="0">
                  <c:v>Доходы от использования имущества </c:v>
                </c:pt>
                <c:pt idx="1">
                  <c:v>Платежи при пользовании природными ресурсами </c:v>
                </c:pt>
                <c:pt idx="2">
                  <c:v>Доходы от оказания платных услуг </c:v>
                </c:pt>
                <c:pt idx="3">
                  <c:v>Доходы от продажи материальных и нематериальных активов </c:v>
                </c:pt>
                <c:pt idx="4">
                  <c:v>Штрафы, санкции, возмещения ущерба </c:v>
                </c:pt>
                <c:pt idx="5">
                  <c:v>Прочие неналоговые поступления </c:v>
                </c:pt>
              </c:strCache>
            </c:strRef>
          </c:cat>
          <c:val>
            <c:numRef>
              <c:f>'дох неналог (3)'!$C$40:$C$45</c:f>
              <c:numCache>
                <c:formatCode>#,##0.000</c:formatCode>
                <c:ptCount val="6"/>
                <c:pt idx="0">
                  <c:v>23.406941719999999</c:v>
                </c:pt>
                <c:pt idx="1">
                  <c:v>4.48668186</c:v>
                </c:pt>
                <c:pt idx="2">
                  <c:v>44.907492589999997</c:v>
                </c:pt>
                <c:pt idx="3">
                  <c:v>14.18171074</c:v>
                </c:pt>
                <c:pt idx="4">
                  <c:v>4.5096532199999997</c:v>
                </c:pt>
                <c:pt idx="5">
                  <c:v>0.15963540000000007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31-40C5-B2A8-8FF308775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49578663968095"/>
          <c:y val="1.4819940722272378E-2"/>
          <c:w val="0.59409442348760921"/>
          <c:h val="0.921082263747724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'дох неналог (3)'!$B$29</c:f>
              <c:strCache>
                <c:ptCount val="1"/>
                <c:pt idx="0">
                  <c:v>за 2017 год </c:v>
                </c:pt>
              </c:strCache>
            </c:strRef>
          </c:tx>
          <c:spPr>
            <a:solidFill>
              <a:srgbClr val="860DFF"/>
            </a:solidFill>
          </c:spPr>
          <c:invertIfNegative val="0"/>
          <c:dLbls>
            <c:dLbl>
              <c:idx val="0"/>
              <c:layout>
                <c:manualLayout>
                  <c:x val="3.486239151584155E-2"/>
                  <c:y val="3.5571724778344616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C-4321-9803-7883C89652CD}"/>
                </c:ext>
              </c:extLst>
            </c:dLbl>
            <c:dLbl>
              <c:idx val="1"/>
              <c:layout>
                <c:manualLayout>
                  <c:x val="1.7275240165622222E-2"/>
                  <c:y val="6.46203554119547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C-4321-9803-7883C89652CD}"/>
                </c:ext>
              </c:extLst>
            </c:dLbl>
            <c:dLbl>
              <c:idx val="2"/>
              <c:layout>
                <c:manualLayout>
                  <c:x val="3.0909729539866426E-2"/>
                  <c:y val="2.6143790849673276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C-4321-9803-7883C89652CD}"/>
                </c:ext>
              </c:extLst>
            </c:dLbl>
            <c:dLbl>
              <c:idx val="3"/>
              <c:layout>
                <c:manualLayout>
                  <c:x val="1.966971726005276E-2"/>
                  <c:y val="-8.7145969498910701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C-4321-9803-7883C89652CD}"/>
                </c:ext>
              </c:extLst>
            </c:dLbl>
            <c:dLbl>
              <c:idx val="4"/>
              <c:layout>
                <c:manualLayout>
                  <c:x val="2.5289778714436252E-2"/>
                  <c:y val="8.7145969498910701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C-4321-9803-7883C89652CD}"/>
                </c:ext>
              </c:extLst>
            </c:dLbl>
            <c:dLbl>
              <c:idx val="5"/>
              <c:layout>
                <c:manualLayout>
                  <c:x val="1.82648401826484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1C-4321-9803-7883C89652C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неналог (3)'!$A$40:$A$45</c:f>
              <c:strCache>
                <c:ptCount val="6"/>
                <c:pt idx="0">
                  <c:v>Доходы от использования имущества </c:v>
                </c:pt>
                <c:pt idx="1">
                  <c:v>Платежи при пользовании природными ресурсами </c:v>
                </c:pt>
                <c:pt idx="2">
                  <c:v>Доходы от оказания платных услуг </c:v>
                </c:pt>
                <c:pt idx="3">
                  <c:v>Доходы от продажи материальных и нематериальных активов </c:v>
                </c:pt>
                <c:pt idx="4">
                  <c:v>Штрафы, санкции, возмещения ущерба </c:v>
                </c:pt>
                <c:pt idx="5">
                  <c:v>Прочие неналоговые поступления </c:v>
                </c:pt>
              </c:strCache>
            </c:strRef>
          </c:cat>
          <c:val>
            <c:numRef>
              <c:f>'дох неналог (3)'!$B$40:$B$45</c:f>
              <c:numCache>
                <c:formatCode>#,##0.000</c:formatCode>
                <c:ptCount val="6"/>
                <c:pt idx="0">
                  <c:v>23.1736</c:v>
                </c:pt>
                <c:pt idx="1">
                  <c:v>4.6829589999999941</c:v>
                </c:pt>
                <c:pt idx="2">
                  <c:v>43.339909000000006</c:v>
                </c:pt>
                <c:pt idx="3">
                  <c:v>19.610809000000021</c:v>
                </c:pt>
                <c:pt idx="4">
                  <c:v>4.4803069999999998</c:v>
                </c:pt>
                <c:pt idx="5">
                  <c:v>9.3558900000000195E-2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1C-4321-9803-7883C89652CD}"/>
            </c:ext>
          </c:extLst>
        </c:ser>
        <c:ser>
          <c:idx val="1"/>
          <c:order val="1"/>
          <c:tx>
            <c:strRef>
              <c:f>'дох неналог (3)'!$C$29</c:f>
              <c:strCache>
                <c:ptCount val="1"/>
                <c:pt idx="0">
                  <c:v>за 2018 год </c:v>
                </c:pt>
              </c:strCache>
            </c:strRef>
          </c:tx>
          <c:spPr>
            <a:solidFill>
              <a:srgbClr val="1ED915"/>
            </a:solidFill>
          </c:spPr>
          <c:invertIfNegative val="0"/>
          <c:dLbls>
            <c:dLbl>
              <c:idx val="0"/>
              <c:layout>
                <c:manualLayout>
                  <c:x val="3.1811782510342806E-2"/>
                  <c:y val="-8.616047388260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1C-4321-9803-7883C89652CD}"/>
                </c:ext>
              </c:extLst>
            </c:dLbl>
            <c:dLbl>
              <c:idx val="1"/>
              <c:layout>
                <c:manualLayout>
                  <c:x val="1.7980634279670851E-2"/>
                  <c:y val="-6.4620355411955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1C-4321-9803-7883C89652CD}"/>
                </c:ext>
              </c:extLst>
            </c:dLbl>
            <c:dLbl>
              <c:idx val="2"/>
              <c:layout>
                <c:manualLayout>
                  <c:x val="-9.6818799967458447E-3"/>
                  <c:y val="-6.03123317178245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44,90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1C-4321-9803-7883C89652CD}"/>
                </c:ext>
              </c:extLst>
            </c:dLbl>
            <c:dLbl>
              <c:idx val="3"/>
              <c:layout>
                <c:manualLayout>
                  <c:x val="2.4896262848775056E-2"/>
                  <c:y val="-1.9386106623586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1C-4321-9803-7883C89652CD}"/>
                </c:ext>
              </c:extLst>
            </c:dLbl>
            <c:dLbl>
              <c:idx val="4"/>
              <c:layout>
                <c:manualLayout>
                  <c:x val="2.6279388562595932E-2"/>
                  <c:y val="-6.46203554119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1C-4321-9803-7883C89652CD}"/>
                </c:ext>
              </c:extLst>
            </c:dLbl>
            <c:dLbl>
              <c:idx val="5"/>
              <c:layout>
                <c:manualLayout>
                  <c:x val="2.0746776799776E-2"/>
                  <c:y val="-1.077005923532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1C-4321-9803-7883C89652CD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неналог (3)'!$A$40:$A$45</c:f>
              <c:strCache>
                <c:ptCount val="6"/>
                <c:pt idx="0">
                  <c:v>Доходы от использования имущества </c:v>
                </c:pt>
                <c:pt idx="1">
                  <c:v>Платежи при пользовании природными ресурсами </c:v>
                </c:pt>
                <c:pt idx="2">
                  <c:v>Доходы от оказания платных услуг </c:v>
                </c:pt>
                <c:pt idx="3">
                  <c:v>Доходы от продажи материальных и нематериальных активов </c:v>
                </c:pt>
                <c:pt idx="4">
                  <c:v>Штрафы, санкции, возмещения ущерба </c:v>
                </c:pt>
                <c:pt idx="5">
                  <c:v>Прочие неналоговые поступления </c:v>
                </c:pt>
              </c:strCache>
            </c:strRef>
          </c:cat>
          <c:val>
            <c:numRef>
              <c:f>'дох неналог (3)'!$C$40:$C$45</c:f>
              <c:numCache>
                <c:formatCode>#,##0.00</c:formatCode>
                <c:ptCount val="6"/>
                <c:pt idx="0">
                  <c:v>23.406941719999999</c:v>
                </c:pt>
                <c:pt idx="1">
                  <c:v>4.48668186</c:v>
                </c:pt>
                <c:pt idx="2">
                  <c:v>44.907492589999997</c:v>
                </c:pt>
                <c:pt idx="3">
                  <c:v>14.18171074</c:v>
                </c:pt>
                <c:pt idx="4">
                  <c:v>4.5096532199999997</c:v>
                </c:pt>
                <c:pt idx="5">
                  <c:v>0.15963540000000026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21C-4321-9803-7883C8965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982976"/>
        <c:axId val="81984512"/>
        <c:axId val="0"/>
      </c:bar3DChart>
      <c:catAx>
        <c:axId val="81982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81984512"/>
        <c:crosses val="autoZero"/>
        <c:auto val="1"/>
        <c:lblAlgn val="ctr"/>
        <c:lblOffset val="100"/>
        <c:noMultiLvlLbl val="0"/>
      </c:catAx>
      <c:valAx>
        <c:axId val="81984512"/>
        <c:scaling>
          <c:orientation val="minMax"/>
          <c:max val="50"/>
          <c:min val="0"/>
        </c:scaling>
        <c:delete val="0"/>
        <c:axPos val="b"/>
        <c:majorGridlines/>
        <c:numFmt formatCode="#,##0.0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198297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12652267710847"/>
          <c:y val="1.1286513256925295E-2"/>
          <c:w val="0.43030456754941093"/>
          <c:h val="7.4678064272660577E-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5012531328321E-2"/>
          <c:y val="9.3901065256315358E-4"/>
          <c:w val="0.80333916907003156"/>
          <c:h val="0.96862347982007302"/>
        </c:manualLayout>
      </c:layout>
      <c:pie3DChart>
        <c:varyColors val="1"/>
        <c:ser>
          <c:idx val="0"/>
          <c:order val="0"/>
          <c:spPr>
            <a:solidFill>
              <a:srgbClr val="4F81BD"/>
            </a:soli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explosion val="5"/>
          <c:dPt>
            <c:idx val="0"/>
            <c:bubble3D val="0"/>
            <c:spPr>
              <a:solidFill>
                <a:srgbClr val="E626DD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0-F91A-4CC0-A92A-B40FDB9EFA51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F91A-4CC0-A92A-B40FDB9EFA51}"/>
              </c:ext>
            </c:extLst>
          </c:dPt>
          <c:dPt>
            <c:idx val="2"/>
            <c:bubble3D val="0"/>
            <c:explosion val="17"/>
            <c:spPr>
              <a:solidFill>
                <a:srgbClr val="7F9E4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2-F91A-4CC0-A92A-B40FDB9EFA51}"/>
              </c:ext>
            </c:extLst>
          </c:dPt>
          <c:dPt>
            <c:idx val="3"/>
            <c:bubble3D val="0"/>
            <c:explosion val="8"/>
            <c:spPr>
              <a:solidFill>
                <a:srgbClr val="F7923F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F91A-4CC0-A92A-B40FDB9EFA51}"/>
              </c:ext>
            </c:extLst>
          </c:dPt>
          <c:dPt>
            <c:idx val="4"/>
            <c:bubble3D val="0"/>
            <c:explosion val="32"/>
            <c:spPr>
              <a:solidFill>
                <a:srgbClr val="3366FF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4-F91A-4CC0-A92A-B40FDB9EFA51}"/>
              </c:ext>
            </c:extLst>
          </c:dPt>
          <c:dPt>
            <c:idx val="6"/>
            <c:bubble3D val="0"/>
            <c:explosion val="22"/>
            <c:spPr>
              <a:solidFill>
                <a:srgbClr val="09FF78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5-F91A-4CC0-A92A-B40FDB9EFA51}"/>
              </c:ext>
            </c:extLst>
          </c:dPt>
          <c:dLbls>
            <c:dLbl>
              <c:idx val="0"/>
              <c:layout>
                <c:manualLayout>
                  <c:x val="2.4879183335165811E-2"/>
                  <c:y val="7.645064631061672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defRPr>
                    </a:pPr>
                    <a:r>
                      <a:rPr lang="ru-RU" sz="1800" dirty="0"/>
                      <a:t>-</a:t>
                    </a:r>
                    <a:r>
                      <a:rPr lang="ru-RU" dirty="0" smtClean="0"/>
                      <a:t>дотации бюджетам</a:t>
                    </a:r>
                    <a:r>
                      <a:rPr lang="ru-RU" baseline="0" dirty="0" smtClean="0"/>
                      <a:t> муниципальных районов</a:t>
                    </a:r>
                    <a:r>
                      <a:rPr lang="ru-RU" dirty="0" smtClean="0"/>
                      <a:t>;             </a:t>
                    </a:r>
                    <a:r>
                      <a:rPr lang="ru-RU" dirty="0"/>
                      <a:t>86,3;    </a:t>
                    </a:r>
                    <a:r>
                      <a:rPr lang="ru-RU" dirty="0" smtClean="0"/>
                      <a:t>          5,2</a:t>
                    </a:r>
                    <a:r>
                      <a:rPr lang="ru-RU" dirty="0"/>
                      <a:t>%</a:t>
                    </a:r>
                  </a:p>
                </c:rich>
              </c:tx>
              <c:numFmt formatCode="0.0%" sourceLinked="0"/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A-4CC0-A92A-B40FDB9EFA51}"/>
                </c:ext>
              </c:extLst>
            </c:dLbl>
            <c:dLbl>
              <c:idx val="1"/>
              <c:layout>
                <c:manualLayout>
                  <c:x val="2.2492902672880254E-2"/>
                  <c:y val="-0.22000171815534708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defRPr>
                    </a:pPr>
                    <a:r>
                      <a:rPr lang="ru-RU" sz="1800" dirty="0" smtClean="0"/>
                      <a:t>    - </a:t>
                    </a:r>
                    <a:r>
                      <a:rPr lang="ru-RU" sz="1800" dirty="0"/>
                      <a:t>субсидии; 396,3</a:t>
                    </a:r>
                    <a:r>
                      <a:rPr lang="ru-RU" sz="1800" dirty="0" smtClean="0"/>
                      <a:t>;         </a:t>
                    </a:r>
                    <a:r>
                      <a:rPr lang="ru-RU" sz="1800" dirty="0"/>
                      <a:t>23,9%</a:t>
                    </a:r>
                  </a:p>
                </c:rich>
              </c:tx>
              <c:numFmt formatCode="0.0%" sourceLinked="0"/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A-4CC0-A92A-B40FDB9EFA51}"/>
                </c:ext>
              </c:extLst>
            </c:dLbl>
            <c:dLbl>
              <c:idx val="2"/>
              <c:layout>
                <c:manualLayout>
                  <c:x val="1.2889366272824896E-2"/>
                  <c:y val="2.600793064336529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defRPr>
                    </a:pPr>
                    <a:r>
                      <a:rPr lang="ru-RU" sz="1800" dirty="0" smtClean="0"/>
                      <a:t>  иные </a:t>
                    </a:r>
                    <a:r>
                      <a:rPr lang="ru-RU" sz="1800" dirty="0"/>
                      <a:t>межбюджетные трансферты; </a:t>
                    </a:r>
                    <a:r>
                      <a:rPr lang="ru-RU" sz="1800" dirty="0" smtClean="0"/>
                      <a:t>      2,5</a:t>
                    </a:r>
                    <a:r>
                      <a:rPr lang="ru-RU" sz="1800" dirty="0"/>
                      <a:t>; </a:t>
                    </a:r>
                    <a:r>
                      <a:rPr lang="ru-RU" sz="1800" dirty="0" smtClean="0"/>
                      <a:t>          0,15</a:t>
                    </a:r>
                    <a:r>
                      <a:rPr lang="ru-RU" sz="1800" dirty="0"/>
                      <a:t>%</a:t>
                    </a:r>
                  </a:p>
                </c:rich>
              </c:tx>
              <c:numFmt formatCode="0.00%" sourceLinked="0"/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1A-4CC0-A92A-B40FDB9EFA51}"/>
                </c:ext>
              </c:extLst>
            </c:dLbl>
            <c:dLbl>
              <c:idx val="3"/>
              <c:layout>
                <c:manualLayout>
                  <c:x val="8.1140759660681488E-2"/>
                  <c:y val="0.2316685414323215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- субвенции; </a:t>
                    </a:r>
                    <a:r>
                      <a:rPr lang="ru-RU" sz="1800" dirty="0" smtClean="0"/>
                      <a:t>            1 </a:t>
                    </a:r>
                    <a:r>
                      <a:rPr lang="ru-RU" sz="1800" dirty="0"/>
                      <a:t>171,5; </a:t>
                    </a:r>
                    <a:r>
                      <a:rPr lang="ru-RU" sz="1800" dirty="0" smtClean="0"/>
                      <a:t>      70,</a:t>
                    </a:r>
                    <a:r>
                      <a:rPr lang="en-US" sz="1800" dirty="0"/>
                      <a:t>7</a:t>
                    </a:r>
                    <a:r>
                      <a:rPr lang="ru-RU" sz="18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A-4CC0-A92A-B40FDB9EFA51}"/>
                </c:ext>
              </c:extLst>
            </c:dLbl>
            <c:dLbl>
              <c:idx val="4"/>
              <c:layout>
                <c:manualLayout>
                  <c:x val="3.0864901285835512E-2"/>
                  <c:y val="-0.1711536250494131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п</a:t>
                    </a:r>
                    <a:r>
                      <a:rPr lang="ru-RU" dirty="0" smtClean="0"/>
                      <a:t>рочие </a:t>
                    </a: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      1,7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       0,1</a:t>
                    </a:r>
                    <a:r>
                      <a:rPr lang="en-US" dirty="0"/>
                      <a:t>1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A-4CC0-A92A-B40FDB9EFA51}"/>
                </c:ext>
              </c:extLst>
            </c:dLbl>
            <c:dLbl>
              <c:idx val="5"/>
              <c:layout>
                <c:manualLayout>
                  <c:x val="0.15472460679257199"/>
                  <c:y val="0.14191588204818645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800" b="1" baseline="0">
                        <a:latin typeface="+mn-lt"/>
                        <a:cs typeface="Arial" pitchFamily="34" charset="0"/>
                      </a:defRPr>
                    </a:pPr>
                    <a:r>
                      <a:rPr lang="ru-RU" sz="1800"/>
                      <a:t>Д</a:t>
                    </a:r>
                    <a:r>
                      <a:rPr lang="ru-RU"/>
                      <a:t>оходы бюджетов бюджетной системы; 1 075,15;       0,06%</a:t>
                    </a:r>
                  </a:p>
                </c:rich>
              </c:tx>
              <c:numFmt formatCode="0.00%" sourceLinked="0"/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1A-4CC0-A92A-B40FDB9EFA5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1A-4CC0-A92A-B40FDB9EFA51}"/>
                </c:ext>
              </c:extLst>
            </c:dLbl>
            <c:numFmt formatCode="0.0%" sourceLinked="0"/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 anchor="ctr" anchorCtr="0"/>
              <a:lstStyle/>
              <a:p>
                <a:pPr>
                  <a:defRPr sz="1800" b="1" baseline="0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безвоз!$A$7:$A$11</c:f>
              <c:strCache>
                <c:ptCount val="5"/>
                <c:pt idx="0">
                  <c:v>-дотации бюджетам муниципальных районов</c:v>
                </c:pt>
                <c:pt idx="1">
                  <c:v>- субсидии</c:v>
                </c:pt>
                <c:pt idx="2">
                  <c:v>- Иные межбюджетные трансферты</c:v>
                </c:pt>
                <c:pt idx="3">
                  <c:v>- субвенции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безвоз!$B$7:$B$11</c:f>
              <c:numCache>
                <c:formatCode>#,##0.0</c:formatCode>
                <c:ptCount val="5"/>
                <c:pt idx="0">
                  <c:v>86.30374999999998</c:v>
                </c:pt>
                <c:pt idx="1">
                  <c:v>396.31986985999998</c:v>
                </c:pt>
                <c:pt idx="2">
                  <c:v>2.5429284699999997</c:v>
                </c:pt>
                <c:pt idx="3">
                  <c:v>1171.45603061</c:v>
                </c:pt>
                <c:pt idx="4">
                  <c:v>1.748416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A-4CC0-A92A-B40FDB9EFA51}"/>
            </c:ext>
          </c:extLst>
        </c:ser>
        <c:ser>
          <c:idx val="1"/>
          <c:order val="1"/>
          <c:explosion val="25"/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безвоз!$A$7:$A$11</c:f>
              <c:strCache>
                <c:ptCount val="5"/>
                <c:pt idx="0">
                  <c:v>-дотации бюджетам муниципальных районов</c:v>
                </c:pt>
                <c:pt idx="1">
                  <c:v>- субсидии</c:v>
                </c:pt>
                <c:pt idx="2">
                  <c:v>- Иные межбюджетные трансферты</c:v>
                </c:pt>
                <c:pt idx="3">
                  <c:v>- субвенции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безвоз!$C$7:$C$11</c:f>
              <c:numCache>
                <c:formatCode>0.0</c:formatCode>
                <c:ptCount val="5"/>
                <c:pt idx="0">
                  <c:v>5.2070812210944855</c:v>
                </c:pt>
                <c:pt idx="1">
                  <c:v>23.911704322171623</c:v>
                </c:pt>
                <c:pt idx="2" formatCode="0.00">
                  <c:v>0.15342595290150834</c:v>
                </c:pt>
                <c:pt idx="3">
                  <c:v>70.679045792647599</c:v>
                </c:pt>
                <c:pt idx="4" formatCode="0.00">
                  <c:v>0.10548955428079484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1A-4CC0-A92A-B40FDB9EF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effectLst/>
    <a:scene3d>
      <a:camera prst="orthographicFront"/>
      <a:lightRig rig="threePt" dir="t"/>
    </a:scene3d>
    <a:sp3d prstMaterial="metal">
      <a:bevelT w="165100" prst="coolSlant"/>
      <a:bevelB/>
    </a:sp3d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08574828119229E-2"/>
          <c:y val="3.0569835674824058E-2"/>
          <c:w val="0.90277758104468819"/>
          <c:h val="0.801071886673488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 2016-2018'!$B$5</c:f>
              <c:strCache>
                <c:ptCount val="1"/>
                <c:pt idx="0">
                  <c:v>2016год</c:v>
                </c:pt>
              </c:strCache>
            </c:strRef>
          </c:tx>
          <c:spPr>
            <a:solidFill>
              <a:srgbClr val="ED81AA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-1.2461059190031173E-2"/>
                  <c:y val="-6.9084628670120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6F-45C9-A809-65E8DF8DE374}"/>
                </c:ext>
              </c:extLst>
            </c:dLbl>
            <c:dLbl>
              <c:idx val="1"/>
              <c:layout>
                <c:manualLayout>
                  <c:x val="1.7801513128615954E-3"/>
                  <c:y val="-1.381692573402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6F-45C9-A809-65E8DF8DE374}"/>
                </c:ext>
              </c:extLst>
            </c:dLbl>
            <c:dLbl>
              <c:idx val="2"/>
              <c:layout>
                <c:manualLayout>
                  <c:x val="-3.2042723631508681E-2"/>
                  <c:y val="2.3028209556706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6F-45C9-A809-65E8DF8DE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2016-2018'!$A$6:$A$8</c:f>
              <c:strCache>
                <c:ptCount val="3"/>
                <c:pt idx="0">
                  <c:v>налоговые платежи и сборы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2016-2018'!$B$6:$B$8</c:f>
              <c:numCache>
                <c:formatCode>#,##0.00</c:formatCode>
                <c:ptCount val="3"/>
                <c:pt idx="0">
                  <c:v>474.35120000000001</c:v>
                </c:pt>
                <c:pt idx="1">
                  <c:v>102.68380000000001</c:v>
                </c:pt>
                <c:pt idx="2">
                  <c:v>1447.1205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6F-45C9-A809-65E8DF8DE374}"/>
            </c:ext>
          </c:extLst>
        </c:ser>
        <c:ser>
          <c:idx val="2"/>
          <c:order val="1"/>
          <c:tx>
            <c:strRef>
              <c:f>'дох 2016-2018'!$C$5</c:f>
              <c:strCache>
                <c:ptCount val="1"/>
                <c:pt idx="0">
                  <c:v>2017год</c:v>
                </c:pt>
              </c:strCache>
            </c:strRef>
          </c:tx>
          <c:spPr>
            <a:solidFill>
              <a:srgbClr val="4773FF"/>
            </a:solidFill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invertIfNegative val="0"/>
          <c:dLbls>
            <c:dLbl>
              <c:idx val="0"/>
              <c:layout>
                <c:manualLayout>
                  <c:x val="-3.2635730391720417E-17"/>
                  <c:y val="-3.684513529073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6F-45C9-A809-65E8DF8DE374}"/>
                </c:ext>
              </c:extLst>
            </c:dLbl>
            <c:dLbl>
              <c:idx val="1"/>
              <c:layout>
                <c:manualLayout>
                  <c:x val="2.1361815754339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6F-45C9-A809-65E8DF8DE374}"/>
                </c:ext>
              </c:extLst>
            </c:dLbl>
            <c:dLbl>
              <c:idx val="2"/>
              <c:layout>
                <c:manualLayout>
                  <c:x val="-1.4241210502892732E-2"/>
                  <c:y val="-2.5331030512377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6F-45C9-A809-65E8DF8DE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2016-2018'!$A$6:$A$8</c:f>
              <c:strCache>
                <c:ptCount val="3"/>
                <c:pt idx="0">
                  <c:v>налоговые платежи и сборы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2016-2018'!$C$6:$C$8</c:f>
              <c:numCache>
                <c:formatCode>#,##0.00</c:formatCode>
                <c:ptCount val="3"/>
                <c:pt idx="0">
                  <c:v>491.69611399999934</c:v>
                </c:pt>
                <c:pt idx="1">
                  <c:v>95.38114299999998</c:v>
                </c:pt>
                <c:pt idx="2">
                  <c:v>1506.2293359999999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6F-45C9-A809-65E8DF8DE374}"/>
            </c:ext>
          </c:extLst>
        </c:ser>
        <c:ser>
          <c:idx val="1"/>
          <c:order val="2"/>
          <c:tx>
            <c:strRef>
              <c:f>'дох 2016-2018'!$D$5</c:f>
              <c:strCache>
                <c:ptCount val="1"/>
                <c:pt idx="0">
                  <c:v>2018год</c:v>
                </c:pt>
              </c:strCache>
            </c:strRef>
          </c:tx>
          <c:spPr>
            <a:solidFill>
              <a:srgbClr val="00F2A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2723631508678417E-2"/>
                  <c:y val="-1.381692573402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6F-45C9-A809-65E8DF8DE374}"/>
                </c:ext>
              </c:extLst>
            </c:dLbl>
            <c:dLbl>
              <c:idx val="1"/>
              <c:layout>
                <c:manualLayout>
                  <c:x val="3.7383177570093566E-2"/>
                  <c:y val="-4.6056419113414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6F-45C9-A809-65E8DF8DE374}"/>
                </c:ext>
              </c:extLst>
            </c:dLbl>
            <c:dLbl>
              <c:idx val="2"/>
              <c:layout>
                <c:manualLayout>
                  <c:x val="3.7383177570093566E-2"/>
                  <c:y val="-1.381692573402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6F-45C9-A809-65E8DF8DE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2016-2018'!$A$6:$A$8</c:f>
              <c:strCache>
                <c:ptCount val="3"/>
                <c:pt idx="0">
                  <c:v>налоговые платежи и сборы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2016-2018'!$D$6:$D$8</c:f>
              <c:numCache>
                <c:formatCode>#,##0.00</c:formatCode>
                <c:ptCount val="3"/>
                <c:pt idx="0">
                  <c:v>562.63467070000002</c:v>
                </c:pt>
                <c:pt idx="1">
                  <c:v>91.652115529999918</c:v>
                </c:pt>
                <c:pt idx="2">
                  <c:v>1657.4304554800017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6F-45C9-A809-65E8DF8DE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1695488"/>
        <c:axId val="61697024"/>
        <c:axId val="0"/>
      </c:bar3DChart>
      <c:catAx>
        <c:axId val="616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anchor="b" anchorCtr="0"/>
          <a:lstStyle/>
          <a:p>
            <a:pPr>
              <a:defRPr sz="1600" b="1" i="0" baseline="0"/>
            </a:pPr>
            <a:endParaRPr lang="ru-RU"/>
          </a:p>
        </c:txPr>
        <c:crossAx val="61697024"/>
        <c:crosses val="autoZero"/>
        <c:auto val="1"/>
        <c:lblAlgn val="ctr"/>
        <c:lblOffset val="100"/>
        <c:noMultiLvlLbl val="0"/>
      </c:catAx>
      <c:valAx>
        <c:axId val="61697024"/>
        <c:scaling>
          <c:orientation val="minMax"/>
          <c:max val="1700"/>
          <c:min val="0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6954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922464802917114"/>
          <c:y val="0.9091067803433095"/>
          <c:w val="0.7152336506422502"/>
          <c:h val="6.5118305758234671E-2"/>
        </c:manualLayout>
      </c:layout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416535038016926E-3"/>
          <c:y val="3.3957788414681424E-2"/>
          <c:w val="0.97115961043675914"/>
          <c:h val="0.95349099407021132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БЕЗВОЗМЕЗДНЫЕ ПОСТУПЛЕНИЯ; </a:t>
                    </a:r>
                    <a:r>
                      <a:rPr lang="ru-RU" sz="1600" b="1"/>
                      <a:t>1 657 430 455,48; 72%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B-490B-B93A-4F87A92A5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(2)'!$B$11:$C$58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'ДОХ (2)'!$D$11:$D$58</c:f>
            </c:numRef>
          </c:val>
          <c:extLst>
            <c:ext xmlns:c16="http://schemas.microsoft.com/office/drawing/2014/chart" uri="{C3380CC4-5D6E-409C-BE32-E72D297353CC}">
              <c16:uniqueId val="{00000001-CB8B-490B-B93A-4F87A92A5C38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solidFill>
                <a:srgbClr val="30D06D"/>
              </a:solidFill>
            </c:spPr>
            <c:extLst>
              <c:ext xmlns:c16="http://schemas.microsoft.com/office/drawing/2014/chart" uri="{C3380CC4-5D6E-409C-BE32-E72D297353CC}">
                <c16:uniqueId val="{00000002-CB8B-490B-B93A-4F87A92A5C38}"/>
              </c:ext>
            </c:extLst>
          </c:dPt>
          <c:dPt>
            <c:idx val="1"/>
            <c:bubble3D val="0"/>
            <c:spPr>
              <a:solidFill>
                <a:srgbClr val="DE5C8E"/>
              </a:solidFill>
            </c:spPr>
            <c:extLst>
              <c:ext xmlns:c16="http://schemas.microsoft.com/office/drawing/2014/chart" uri="{C3380CC4-5D6E-409C-BE32-E72D297353CC}">
                <c16:uniqueId val="{00000003-CB8B-490B-B93A-4F87A92A5C38}"/>
              </c:ext>
            </c:extLst>
          </c:dPt>
          <c:dLbls>
            <c:dLbl>
              <c:idx val="0"/>
              <c:layout>
                <c:manualLayout>
                  <c:x val="0.11372205228562972"/>
                  <c:y val="-0.151660188249125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    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B-490B-B93A-4F87A92A5C38}"/>
                </c:ext>
              </c:extLst>
            </c:dLbl>
            <c:dLbl>
              <c:idx val="1"/>
              <c:layout>
                <c:manualLayout>
                  <c:x val="-0.1756976342337189"/>
                  <c:y val="1.90376174799143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</a:t>
                    </a:r>
                    <a:r>
                      <a:rPr lang="ru-RU" dirty="0" smtClean="0"/>
                      <a:t>ПОСТУПЛЕНИЯ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8B-490B-B93A-4F87A92A5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(2)'!$B$11:$C$58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'ДОХ (2)'!$E$11:$E$58</c:f>
              <c:numCache>
                <c:formatCode>0.0</c:formatCode>
                <c:ptCount val="2"/>
                <c:pt idx="0">
                  <c:v>654.28678623000144</c:v>
                </c:pt>
                <c:pt idx="1">
                  <c:v>1657.4304554800017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8B-490B-B93A-4F87A92A5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7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18983294627488"/>
          <c:y val="3.2576021792234053E-2"/>
          <c:w val="0.87458510119628552"/>
          <c:h val="0.82998038895818893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6D6D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0-C674-4025-9608-67B39AFF79B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C674-4025-9608-67B39AFF79BF}"/>
              </c:ext>
            </c:extLst>
          </c:dPt>
          <c:dPt>
            <c:idx val="2"/>
            <c:invertIfNegative val="0"/>
            <c:bubble3D val="0"/>
            <c:spPr>
              <a:solidFill>
                <a:srgbClr val="1FCF23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C674-4025-9608-67B39AFF79BF}"/>
              </c:ext>
            </c:extLst>
          </c:dPt>
          <c:dLbls>
            <c:dLbl>
              <c:idx val="0"/>
              <c:layout>
                <c:manualLayout>
                  <c:x val="1.0623293300458655E-2"/>
                  <c:y val="-0.33923713804067185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4-4025-9608-67B39AFF79BF}"/>
                </c:ext>
              </c:extLst>
            </c:dLbl>
            <c:dLbl>
              <c:idx val="1"/>
              <c:layout>
                <c:manualLayout>
                  <c:x val="2.4948444663173384E-2"/>
                  <c:y val="-0.4848965445470898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/>
                      <a:t>2</a:t>
                    </a:r>
                    <a:r>
                      <a:rPr lang="ru-RU"/>
                      <a:t>365,6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74-4025-9608-67B39AFF79BF}"/>
                </c:ext>
              </c:extLst>
            </c:dLbl>
            <c:dLbl>
              <c:idx val="2"/>
              <c:layout>
                <c:manualLayout>
                  <c:x val="0.53676034030228958"/>
                  <c:y val="-1.3536379018612594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/>
                      <a:t>5,0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74-4025-9608-67B39AFF79B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РАСХ!$B$3:$C$3</c:f>
              <c:strCache>
                <c:ptCount val="2"/>
                <c:pt idx="0">
                  <c:v>Первоначально утверждены</c:v>
                </c:pt>
                <c:pt idx="1">
                  <c:v>Фактические расходы</c:v>
                </c:pt>
              </c:strCache>
            </c:strRef>
          </c:cat>
          <c:val>
            <c:numRef>
              <c:f>РАСХ!$B$4:$C$4</c:f>
              <c:numCache>
                <c:formatCode>0.0</c:formatCode>
                <c:ptCount val="2"/>
                <c:pt idx="0" formatCode="#,##0.0">
                  <c:v>2059.9956999999999</c:v>
                </c:pt>
                <c:pt idx="1">
                  <c:v>2059.9956999999999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74-4025-9608-67B39AFF79BF}"/>
            </c:ext>
          </c:extLst>
        </c:ser>
        <c:ser>
          <c:idx val="1"/>
          <c:order val="1"/>
          <c:spPr>
            <a:solidFill>
              <a:srgbClr val="199390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158F18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674-4025-9608-67B39AFF79B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+ </a:t>
                    </a:r>
                    <a:r>
                      <a:rPr lang="en-US" dirty="0" smtClean="0"/>
                      <a:t>305,6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74-4025-9608-67B39AFF79BF}"/>
                </c:ext>
              </c:extLst>
            </c:dLbl>
            <c:dLbl>
              <c:idx val="2"/>
              <c:layout>
                <c:manualLayout>
                  <c:x val="2.1072796934865912E-2"/>
                  <c:y val="9.1370558375634528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+</a:t>
                    </a:r>
                    <a:r>
                      <a:rPr lang="en-US" sz="1800" b="1"/>
                      <a:t>1,7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74-4025-9608-67B39AFF79B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РАСХ!$B$3:$C$3</c:f>
              <c:strCache>
                <c:ptCount val="2"/>
                <c:pt idx="0">
                  <c:v>Первоначально утверждены</c:v>
                </c:pt>
                <c:pt idx="1">
                  <c:v>Фактические расходы</c:v>
                </c:pt>
              </c:strCache>
            </c:strRef>
          </c:cat>
          <c:val>
            <c:numRef>
              <c:f>РАСХ!$B$5:$C$5</c:f>
              <c:numCache>
                <c:formatCode>0.0</c:formatCode>
                <c:ptCount val="2"/>
                <c:pt idx="1">
                  <c:v>305.62396349000028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74-4025-9608-67B39AFF7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238"/>
        <c:shape val="cylinder"/>
        <c:axId val="84076416"/>
        <c:axId val="84077952"/>
        <c:axId val="0"/>
      </c:bar3DChart>
      <c:catAx>
        <c:axId val="840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4077952"/>
        <c:crosses val="autoZero"/>
        <c:auto val="1"/>
        <c:lblAlgn val="ctr"/>
        <c:lblOffset val="100"/>
        <c:noMultiLvlLbl val="0"/>
      </c:catAx>
      <c:valAx>
        <c:axId val="84077952"/>
        <c:scaling>
          <c:orientation val="minMax"/>
          <c:min val="100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07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027173364543088E-3"/>
          <c:y val="1.2016245733596395E-2"/>
          <c:w val="0.98576594290530317"/>
          <c:h val="0.9477849859157702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/>
              <a:bevelB h="25400"/>
            </a:sp3d>
          </c:spPr>
          <c:explosion val="25"/>
          <c:dPt>
            <c:idx val="0"/>
            <c:bubble3D val="0"/>
            <c:spPr>
              <a:solidFill>
                <a:srgbClr val="EF6395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 h="25400"/>
              </a:sp3d>
            </c:spPr>
            <c:extLst>
              <c:ext xmlns:c16="http://schemas.microsoft.com/office/drawing/2014/chart" uri="{C3380CC4-5D6E-409C-BE32-E72D297353CC}">
                <c16:uniqueId val="{00000000-0C52-4041-B92D-B8B95C3A33A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/>
                <a:bevelB h="25400"/>
              </a:sp3d>
            </c:spPr>
            <c:extLst>
              <c:ext xmlns:c16="http://schemas.microsoft.com/office/drawing/2014/chart" uri="{C3380CC4-5D6E-409C-BE32-E72D297353CC}">
                <c16:uniqueId val="{00000001-0C52-4041-B92D-B8B95C3A33A3}"/>
              </c:ext>
            </c:extLst>
          </c:dPt>
          <c:dLbls>
            <c:dLbl>
              <c:idx val="0"/>
              <c:layout>
                <c:manualLayout>
                  <c:x val="-8.8653500206274757E-2"/>
                  <c:y val="0.14141413963849336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dirty="0" err="1" smtClean="0"/>
                      <a:t>Непрограммные</a:t>
                    </a:r>
                    <a:r>
                      <a:rPr lang="ru-RU" sz="1800" dirty="0" smtClean="0"/>
                      <a:t> </a:t>
                    </a:r>
                    <a:r>
                      <a:rPr lang="ru-RU" sz="1800" dirty="0"/>
                      <a:t>направления </a:t>
                    </a:r>
                    <a:r>
                      <a:rPr lang="ru-RU" sz="1800" dirty="0" smtClean="0"/>
                      <a:t>деятельности</a:t>
                    </a:r>
                    <a:endParaRPr lang="ru-RU" sz="18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52-4041-B92D-B8B95C3A33A3}"/>
                </c:ext>
              </c:extLst>
            </c:dLbl>
            <c:dLbl>
              <c:idx val="1"/>
              <c:layout>
                <c:manualLayout>
                  <c:x val="0.2347092280016502"/>
                  <c:y val="0.1086124045288920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П</a:t>
                    </a:r>
                    <a:r>
                      <a:rPr lang="ru-RU" dirty="0"/>
                      <a:t>рограммные </a:t>
                    </a:r>
                    <a:r>
                      <a:rPr lang="ru-RU" dirty="0" smtClean="0"/>
                      <a:t>расходы        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52-4041-B92D-B8B95C3A33A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'прогр и непрогр'!$B$3:$B$4</c:f>
              <c:strCache>
                <c:ptCount val="2"/>
                <c:pt idx="0">
                  <c:v>Непрограмные направления деятельности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'прогр и непрогр'!$C$3:$C$4</c:f>
              <c:numCache>
                <c:formatCode>#,##0.0</c:formatCode>
                <c:ptCount val="2"/>
                <c:pt idx="0">
                  <c:v>199424233.91999999</c:v>
                </c:pt>
                <c:pt idx="1">
                  <c:v>2166195429.5700006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52-4041-B92D-B8B95C3A3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43286928590512"/>
          <c:y val="8.1901010899634672E-3"/>
          <c:w val="0.73992209944508502"/>
          <c:h val="0.72417558925987369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explosion val="14"/>
            <c:spPr>
              <a:solidFill>
                <a:srgbClr val="FF8A4F"/>
              </a:solidFill>
            </c:spPr>
            <c:extLst>
              <c:ext xmlns:c16="http://schemas.microsoft.com/office/drawing/2014/chart" uri="{C3380CC4-5D6E-409C-BE32-E72D297353CC}">
                <c16:uniqueId val="{00000000-EAA2-4F25-A0C9-111F32D36359}"/>
              </c:ext>
            </c:extLst>
          </c:dPt>
          <c:dPt>
            <c:idx val="1"/>
            <c:bubble3D val="0"/>
            <c:explosion val="15"/>
            <c:spPr>
              <a:solidFill>
                <a:srgbClr val="8E0000"/>
              </a:solidFill>
            </c:spPr>
            <c:extLst>
              <c:ext xmlns:c16="http://schemas.microsoft.com/office/drawing/2014/chart" uri="{C3380CC4-5D6E-409C-BE32-E72D297353CC}">
                <c16:uniqueId val="{00000001-EAA2-4F25-A0C9-111F32D36359}"/>
              </c:ext>
            </c:extLst>
          </c:dPt>
          <c:dPt>
            <c:idx val="2"/>
            <c:bubble3D val="0"/>
            <c:explosion val="12"/>
            <c:extLst>
              <c:ext xmlns:c16="http://schemas.microsoft.com/office/drawing/2014/chart" uri="{C3380CC4-5D6E-409C-BE32-E72D297353CC}">
                <c16:uniqueId val="{00000002-EAA2-4F25-A0C9-111F32D36359}"/>
              </c:ext>
            </c:extLst>
          </c:dPt>
          <c:dPt>
            <c:idx val="3"/>
            <c:bubble3D val="0"/>
            <c:explosion val="18"/>
            <c:spPr>
              <a:solidFill>
                <a:srgbClr val="013DFF"/>
              </a:solidFill>
            </c:spPr>
            <c:extLst>
              <c:ext xmlns:c16="http://schemas.microsoft.com/office/drawing/2014/chart" uri="{C3380CC4-5D6E-409C-BE32-E72D297353CC}">
                <c16:uniqueId val="{00000003-EAA2-4F25-A0C9-111F32D36359}"/>
              </c:ext>
            </c:extLst>
          </c:dPt>
          <c:dPt>
            <c:idx val="4"/>
            <c:bubble3D val="0"/>
            <c:explosion val="15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EAA2-4F25-A0C9-111F32D36359}"/>
              </c:ext>
            </c:extLst>
          </c:dPt>
          <c:dPt>
            <c:idx val="5"/>
            <c:bubble3D val="0"/>
            <c:explosion val="11"/>
            <c:spPr>
              <a:solidFill>
                <a:srgbClr val="BE62AA"/>
              </a:solidFill>
            </c:spPr>
            <c:extLst>
              <c:ext xmlns:c16="http://schemas.microsoft.com/office/drawing/2014/chart" uri="{C3380CC4-5D6E-409C-BE32-E72D297353CC}">
                <c16:uniqueId val="{00000005-EAA2-4F25-A0C9-111F32D36359}"/>
              </c:ext>
            </c:extLst>
          </c:dPt>
          <c:dPt>
            <c:idx val="6"/>
            <c:bubble3D val="0"/>
            <c:explosion val="18"/>
            <c:spPr>
              <a:solidFill>
                <a:srgbClr val="7193FF"/>
              </a:solidFill>
            </c:spPr>
            <c:extLst>
              <c:ext xmlns:c16="http://schemas.microsoft.com/office/drawing/2014/chart" uri="{C3380CC4-5D6E-409C-BE32-E72D297353CC}">
                <c16:uniqueId val="{00000006-EAA2-4F25-A0C9-111F32D36359}"/>
              </c:ext>
            </c:extLst>
          </c:dPt>
          <c:dPt>
            <c:idx val="7"/>
            <c:bubble3D val="0"/>
            <c:explosion val="2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7-EAA2-4F25-A0C9-111F32D36359}"/>
              </c:ext>
            </c:extLst>
          </c:dPt>
          <c:dPt>
            <c:idx val="9"/>
            <c:bubble3D val="0"/>
            <c:explosion val="17"/>
            <c:spPr>
              <a:solidFill>
                <a:srgbClr val="3DAC2A"/>
              </a:solidFill>
            </c:spPr>
            <c:extLst>
              <c:ext xmlns:c16="http://schemas.microsoft.com/office/drawing/2014/chart" uri="{C3380CC4-5D6E-409C-BE32-E72D297353CC}">
                <c16:uniqueId val="{00000008-EAA2-4F25-A0C9-111F32D36359}"/>
              </c:ext>
            </c:extLst>
          </c:dPt>
          <c:dPt>
            <c:idx val="11"/>
            <c:bubble3D val="0"/>
            <c:explosion val="21"/>
            <c:spPr>
              <a:solidFill>
                <a:srgbClr val="6FD5ED"/>
              </a:solidFill>
            </c:spPr>
            <c:extLst>
              <c:ext xmlns:c16="http://schemas.microsoft.com/office/drawing/2014/chart" uri="{C3380CC4-5D6E-409C-BE32-E72D297353CC}">
                <c16:uniqueId val="{00000009-EAA2-4F25-A0C9-111F32D36359}"/>
              </c:ext>
            </c:extLst>
          </c:dPt>
          <c:dPt>
            <c:idx val="14"/>
            <c:bubble3D val="0"/>
            <c:explosion val="33"/>
            <c:extLst>
              <c:ext xmlns:c16="http://schemas.microsoft.com/office/drawing/2014/chart" uri="{C3380CC4-5D6E-409C-BE32-E72D297353CC}">
                <c16:uniqueId val="{0000000A-EAA2-4F25-A0C9-111F32D36359}"/>
              </c:ext>
            </c:extLst>
          </c:dPt>
          <c:dPt>
            <c:idx val="17"/>
            <c:bubble3D val="0"/>
            <c:explosion val="38"/>
            <c:extLst>
              <c:ext xmlns:c16="http://schemas.microsoft.com/office/drawing/2014/chart" uri="{C3380CC4-5D6E-409C-BE32-E72D297353CC}">
                <c16:uniqueId val="{0000000B-EAA2-4F25-A0C9-111F32D36359}"/>
              </c:ext>
            </c:extLst>
          </c:dPt>
          <c:dPt>
            <c:idx val="18"/>
            <c:bubble3D val="0"/>
            <c:explosion val="12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C-EAA2-4F25-A0C9-111F32D36359}"/>
              </c:ext>
            </c:extLst>
          </c:dPt>
          <c:dLbls>
            <c:dLbl>
              <c:idx val="0"/>
              <c:layout>
                <c:manualLayout>
                  <c:x val="-5.5421665352301502E-2"/>
                  <c:y val="0.256711279618720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A2-4F25-A0C9-111F32D36359}"/>
                </c:ext>
              </c:extLst>
            </c:dLbl>
            <c:dLbl>
              <c:idx val="1"/>
              <c:layout>
                <c:manualLayout>
                  <c:x val="0"/>
                  <c:y val="0.116195246941620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2-4F25-A0C9-111F32D36359}"/>
                </c:ext>
              </c:extLst>
            </c:dLbl>
            <c:dLbl>
              <c:idx val="3"/>
              <c:layout>
                <c:manualLayout>
                  <c:x val="1.3522204312648821E-2"/>
                  <c:y val="-6.70405850216961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«Формирование </a:t>
                    </a:r>
                    <a:r>
                      <a:rPr lang="ru-RU" dirty="0"/>
                      <a:t>современной городской </a:t>
                    </a:r>
                    <a:r>
                      <a:rPr lang="ru-RU" dirty="0" smtClean="0"/>
                      <a:t>среды»</a:t>
                    </a:r>
                    <a:r>
                      <a:rPr lang="ru-RU" dirty="0"/>
                      <a:t>
0,9%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A2-4F25-A0C9-111F32D36359}"/>
                </c:ext>
              </c:extLst>
            </c:dLbl>
            <c:dLbl>
              <c:idx val="4"/>
              <c:layout>
                <c:manualLayout>
                  <c:x val="1.1957318363955641E-2"/>
                  <c:y val="8.68106243889546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A2-4F25-A0C9-111F32D36359}"/>
                </c:ext>
              </c:extLst>
            </c:dLbl>
            <c:dLbl>
              <c:idx val="5"/>
              <c:layout>
                <c:manualLayout>
                  <c:x val="2.5460264719690644E-2"/>
                  <c:y val="-4.8511135893480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A2-4F25-A0C9-111F32D36359}"/>
                </c:ext>
              </c:extLst>
            </c:dLbl>
            <c:dLbl>
              <c:idx val="6"/>
              <c:layout>
                <c:manualLayout>
                  <c:x val="0.1439806419358424"/>
                  <c:y val="-4.23627332546737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A2-4F25-A0C9-111F32D36359}"/>
                </c:ext>
              </c:extLst>
            </c:dLbl>
            <c:dLbl>
              <c:idx val="7"/>
              <c:layout>
                <c:manualLayout>
                  <c:x val="0.18626066637757094"/>
                  <c:y val="2.55347858676743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A2-4F25-A0C9-111F32D3635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A2-4F25-A0C9-111F32D36359}"/>
                </c:ext>
              </c:extLst>
            </c:dLbl>
            <c:dLbl>
              <c:idx val="9"/>
              <c:layout>
                <c:manualLayout>
                  <c:x val="0.16360514154341274"/>
                  <c:y val="0.246312294414544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A2-4F25-A0C9-111F32D3635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A2-4F25-A0C9-111F32D36359}"/>
                </c:ext>
              </c:extLst>
            </c:dLbl>
            <c:dLbl>
              <c:idx val="11"/>
              <c:layout>
                <c:manualLayout>
                  <c:x val="8.5392799645609661E-3"/>
                  <c:y val="0.211188390761100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A2-4F25-A0C9-111F32D3635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A2-4F25-A0C9-111F32D3635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A2-4F25-A0C9-111F32D3635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A2-4F25-A0C9-111F32D36359}"/>
                </c:ext>
              </c:extLst>
            </c:dLbl>
            <c:dLbl>
              <c:idx val="15"/>
              <c:layout>
                <c:manualLayout>
                  <c:x val="-9.5781429269459248E-2"/>
                  <c:y val="0.206951481292847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A2-4F25-A0C9-111F32D3635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A2-4F25-A0C9-111F32D3635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A2-4F25-A0C9-111F32D36359}"/>
                </c:ext>
              </c:extLst>
            </c:dLbl>
            <c:dLbl>
              <c:idx val="18"/>
              <c:layout>
                <c:manualLayout>
                  <c:x val="1.8549350251405763E-2"/>
                  <c:y val="3.97450564564556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A2-4F25-A0C9-111F32D363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'прогр и непрогр (2)'!$B$6:$B$24</c:f>
              <c:strCache>
                <c:ptCount val="19"/>
                <c:pt idx="0">
                  <c:v> «Сохранение и развитие культуры Сосновского муниципального района»</c:v>
                </c:pt>
                <c:pt idx="1">
                  <c:v>"Развитие здравоохранения Сосновского муниципального района"</c:v>
                </c:pt>
                <c:pt idx="2">
                  <c:v> "Развитие социальной защиты населения в Сосновском муниципальном районе" </c:v>
                </c:pt>
                <c:pt idx="3">
                  <c:v> " Формирование современной городской среды" на 2018-2022 годы на территории Сосновского района</c:v>
                </c:pt>
                <c:pt idx="4">
                  <c:v>"Развитие образования в Сосновском муниципальном районе" </c:v>
                </c:pt>
                <c:pt idx="5">
                  <c:v> "Поддержка и развитие дошкольного образования в Сосновском муниципальном районе"</c:v>
                </c:pt>
                <c:pt idx="6">
                  <c:v>"Дети Сосновского района" </c:v>
                </c:pt>
                <c:pt idx="7">
                  <c:v> "Обеспечение доступным и комфортным жильем граждан Российской Федерации " </c:v>
                </c:pt>
                <c:pt idx="8">
                  <c:v> "Молодежная политика Сосновского района"</c:v>
                </c:pt>
                <c:pt idx="9">
                  <c:v> "Управление муниципальными финансами"</c:v>
                </c:pt>
                <c:pt idx="10">
                  <c:v>"Крепкая семья" </c:v>
                </c:pt>
                <c:pt idx="11">
                  <c:v>"Развитие сети автомобильных дорог в Сосновском муниципальном района"</c:v>
                </c:pt>
                <c:pt idx="12">
                  <c:v>"Повышение безопасности дорожного движения" в Сосновском муниципальном районе</c:v>
                </c:pt>
                <c:pt idx="13">
                  <c:v> "Оптимизация функций муниципального управления и повышение эффективности  их обеспечения"</c:v>
                </c:pt>
                <c:pt idx="14">
                  <c:v> "Развитие муниципальной службы в Сосновском районе" </c:v>
                </c:pt>
                <c:pt idx="15">
                  <c:v> "Развитие физической культуры и спорта  в Сосновском районе" </c:v>
                </c:pt>
                <c:pt idx="16">
                  <c:v> "Улучшение условий и охраны труда в Сосновском муниципальном районе"</c:v>
                </c:pt>
                <c:pt idx="17">
                  <c:v> "Профилактика правонарушений на территории Сосновского района"</c:v>
                </c:pt>
                <c:pt idx="18">
                  <c:v>Непрограммные направления деятельности</c:v>
                </c:pt>
              </c:strCache>
            </c:strRef>
          </c:cat>
          <c:val>
            <c:numRef>
              <c:f>'прогр и непрогр (2)'!$C$6:$C$24</c:f>
              <c:numCache>
                <c:formatCode>#,##0.00</c:formatCode>
                <c:ptCount val="19"/>
                <c:pt idx="0">
                  <c:v>146083.9256199997</c:v>
                </c:pt>
                <c:pt idx="1">
                  <c:v>68152.300070000012</c:v>
                </c:pt>
                <c:pt idx="2">
                  <c:v>328723.57572999987</c:v>
                </c:pt>
                <c:pt idx="3">
                  <c:v>20839.201590000001</c:v>
                </c:pt>
                <c:pt idx="4">
                  <c:v>859355.65185000154</c:v>
                </c:pt>
                <c:pt idx="5">
                  <c:v>441876.76301000058</c:v>
                </c:pt>
                <c:pt idx="6">
                  <c:v>112165.50865999999</c:v>
                </c:pt>
                <c:pt idx="7">
                  <c:v>30300.705969999992</c:v>
                </c:pt>
                <c:pt idx="8">
                  <c:v>498.23569999999938</c:v>
                </c:pt>
                <c:pt idx="9">
                  <c:v>63483.052920000002</c:v>
                </c:pt>
                <c:pt idx="10">
                  <c:v>168</c:v>
                </c:pt>
                <c:pt idx="11">
                  <c:v>92349.471650000007</c:v>
                </c:pt>
                <c:pt idx="12">
                  <c:v>338.80440000000038</c:v>
                </c:pt>
                <c:pt idx="13">
                  <c:v>110</c:v>
                </c:pt>
                <c:pt idx="14">
                  <c:v>100</c:v>
                </c:pt>
                <c:pt idx="15">
                  <c:v>1602.1403999999998</c:v>
                </c:pt>
                <c:pt idx="16">
                  <c:v>15</c:v>
                </c:pt>
                <c:pt idx="17">
                  <c:v>33.092000000000013</c:v>
                </c:pt>
                <c:pt idx="18">
                  <c:v>199424.23392000014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AA2-4F25-A0C9-111F32D36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'КУЛЬТ '!$C$18</c:f>
              <c:strCache>
                <c:ptCount val="1"/>
                <c:pt idx="0">
                  <c:v>Динамика расходов по муниципальной программе  «Сохранение и развитие культуры   Сосновского муниципального района»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E6CA4"/>
              </a:solidFill>
            </c:spPr>
            <c:extLst>
              <c:ext xmlns:c16="http://schemas.microsoft.com/office/drawing/2014/chart" uri="{C3380CC4-5D6E-409C-BE32-E72D297353CC}">
                <c16:uniqueId val="{00000000-B239-4946-BECE-0CCE8DFD1E6B}"/>
              </c:ext>
            </c:extLst>
          </c:dPt>
          <c:dPt>
            <c:idx val="1"/>
            <c:invertIfNegative val="0"/>
            <c:bubble3D val="0"/>
            <c:spPr>
              <a:solidFill>
                <a:srgbClr val="009AD0"/>
              </a:solidFill>
            </c:spPr>
            <c:extLst>
              <c:ext xmlns:c16="http://schemas.microsoft.com/office/drawing/2014/chart" uri="{C3380CC4-5D6E-409C-BE32-E72D297353CC}">
                <c16:uniqueId val="{00000001-B239-4946-BECE-0CCE8DFD1E6B}"/>
              </c:ext>
            </c:extLst>
          </c:dPt>
          <c:dPt>
            <c:idx val="2"/>
            <c:invertIfNegative val="0"/>
            <c:bubble3D val="0"/>
            <c:spPr>
              <a:solidFill>
                <a:srgbClr val="008A3E"/>
              </a:solidFill>
            </c:spPr>
            <c:extLst>
              <c:ext xmlns:c16="http://schemas.microsoft.com/office/drawing/2014/chart" uri="{C3380CC4-5D6E-409C-BE32-E72D297353CC}">
                <c16:uniqueId val="{00000002-B239-4946-BECE-0CCE8DFD1E6B}"/>
              </c:ext>
            </c:extLst>
          </c:dPt>
          <c:dLbls>
            <c:dLbl>
              <c:idx val="0"/>
              <c:layout>
                <c:manualLayout>
                  <c:x val="1.3888888888888935E-2"/>
                  <c:y val="-0.29166666666666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39-4946-BECE-0CCE8DFD1E6B}"/>
                </c:ext>
              </c:extLst>
            </c:dLbl>
            <c:dLbl>
              <c:idx val="1"/>
              <c:layout>
                <c:manualLayout>
                  <c:x val="2.2111663902708678E-3"/>
                  <c:y val="-0.47642667489193996"/>
                </c:manualLayout>
              </c:layout>
              <c:tx>
                <c:rich>
                  <a:bodyPr/>
                  <a:lstStyle/>
                  <a:p>
                    <a:r>
                      <a:rPr lang="ru-RU" sz="1800"/>
                      <a:t>1</a:t>
                    </a:r>
                    <a:r>
                      <a:rPr lang="ru-RU"/>
                      <a:t>31 321,5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39-4946-BECE-0CCE8DFD1E6B}"/>
                </c:ext>
              </c:extLst>
            </c:dLbl>
            <c:dLbl>
              <c:idx val="2"/>
              <c:layout>
                <c:manualLayout>
                  <c:x val="2.2111663902708678E-3"/>
                  <c:y val="-0.48894381666534681"/>
                </c:manualLayout>
              </c:layout>
              <c:tx>
                <c:rich>
                  <a:bodyPr/>
                  <a:lstStyle/>
                  <a:p>
                    <a:r>
                      <a:rPr lang="ru-RU" sz="1800"/>
                      <a:t>1</a:t>
                    </a:r>
                    <a:r>
                      <a:rPr lang="ru-RU"/>
                      <a:t>46 083,9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39-4946-BECE-0CCE8DFD1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'КУЛЬТ '!$D$17:$F$17</c:f>
              <c:strCache>
                <c:ptCount val="3"/>
                <c:pt idx="0">
                  <c:v>2016год </c:v>
                </c:pt>
                <c:pt idx="1">
                  <c:v>2017год   </c:v>
                </c:pt>
                <c:pt idx="2">
                  <c:v>2018год   </c:v>
                </c:pt>
              </c:strCache>
            </c:strRef>
          </c:cat>
          <c:val>
            <c:numRef>
              <c:f>'КУЛЬТ '!$D$18:$F$18</c:f>
              <c:numCache>
                <c:formatCode>#,##0.0</c:formatCode>
                <c:ptCount val="3"/>
                <c:pt idx="0" formatCode="#,##0.00">
                  <c:v>101857.63355</c:v>
                </c:pt>
                <c:pt idx="1">
                  <c:v>101857.63355</c:v>
                </c:pt>
                <c:pt idx="2">
                  <c:v>131321.4824899997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9-4946-BECE-0CCE8DFD1E6B}"/>
            </c:ext>
          </c:extLst>
        </c:ser>
        <c:ser>
          <c:idx val="1"/>
          <c:order val="1"/>
          <c:tx>
            <c:strRef>
              <c:f>'КУЛЬТ '!$C$19</c:f>
              <c:strCache>
                <c:ptCount val="1"/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239-4946-BECE-0CCE8DFD1E6B}"/>
              </c:ext>
            </c:extLst>
          </c:dPt>
          <c:dPt>
            <c:idx val="2"/>
            <c:invertIfNegative val="0"/>
            <c:bubble3D val="0"/>
            <c:spPr>
              <a:solidFill>
                <a:srgbClr val="5DC03A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239-4946-BECE-0CCE8DFD1E6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ru-RU" sz="1600" b="1"/>
                      <a:t>+</a:t>
                    </a:r>
                    <a:r>
                      <a:rPr lang="ru-RU"/>
                      <a:t> </a:t>
                    </a:r>
                    <a:r>
                      <a:rPr lang="en-US"/>
                      <a:t>29 463,85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39-4946-BECE-0CCE8DFD1E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600"/>
                      <a:t>+</a:t>
                    </a:r>
                    <a:r>
                      <a:rPr lang="ru-RU"/>
                      <a:t> </a:t>
                    </a:r>
                    <a:r>
                      <a:rPr lang="en-US"/>
                      <a:t>14 762,42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39-4946-BECE-0CCE8DFD1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'КУЛЬТ '!$D$17:$F$17</c:f>
              <c:strCache>
                <c:ptCount val="3"/>
                <c:pt idx="0">
                  <c:v>2016год </c:v>
                </c:pt>
                <c:pt idx="1">
                  <c:v>2017год   </c:v>
                </c:pt>
                <c:pt idx="2">
                  <c:v>2018год   </c:v>
                </c:pt>
              </c:strCache>
            </c:strRef>
          </c:cat>
          <c:val>
            <c:numRef>
              <c:f>'КУЛЬТ '!$D$19:$F$19</c:f>
              <c:numCache>
                <c:formatCode>#,##0.00</c:formatCode>
                <c:ptCount val="3"/>
                <c:pt idx="1">
                  <c:v>29463.848939999996</c:v>
                </c:pt>
                <c:pt idx="2">
                  <c:v>14762.417509999987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39-4946-BECE-0CCE8DFD1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108352"/>
        <c:axId val="99109888"/>
        <c:axId val="0"/>
      </c:bar3DChart>
      <c:catAx>
        <c:axId val="9910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99109888"/>
        <c:crosses val="autoZero"/>
        <c:auto val="1"/>
        <c:lblAlgn val="ctr"/>
        <c:lblOffset val="100"/>
        <c:noMultiLvlLbl val="0"/>
      </c:catAx>
      <c:valAx>
        <c:axId val="99109888"/>
        <c:scaling>
          <c:orientation val="minMax"/>
          <c:min val="1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108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05252417331033E-4"/>
          <c:y val="1.0227534134884361E-3"/>
          <c:w val="0.76327183856199088"/>
          <c:h val="0.70936107799363068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rgbClr val="2DE4F7"/>
              </a:solidFill>
            </c:spPr>
            <c:extLst>
              <c:ext xmlns:c16="http://schemas.microsoft.com/office/drawing/2014/chart" uri="{C3380CC4-5D6E-409C-BE32-E72D297353CC}">
                <c16:uniqueId val="{00000000-B54D-44F8-9CFD-7ED4913DA2E9}"/>
              </c:ext>
            </c:extLst>
          </c:dPt>
          <c:dPt>
            <c:idx val="1"/>
            <c:bubble3D val="0"/>
            <c:spPr>
              <a:solidFill>
                <a:srgbClr val="7E88E2"/>
              </a:solidFill>
            </c:spPr>
            <c:extLst>
              <c:ext xmlns:c16="http://schemas.microsoft.com/office/drawing/2014/chart" uri="{C3380CC4-5D6E-409C-BE32-E72D297353CC}">
                <c16:uniqueId val="{00000001-B54D-44F8-9CFD-7ED4913DA2E9}"/>
              </c:ext>
            </c:extLst>
          </c:dPt>
          <c:dPt>
            <c:idx val="2"/>
            <c:bubble3D val="0"/>
            <c:spPr>
              <a:solidFill>
                <a:srgbClr val="DB85D5"/>
              </a:solidFill>
            </c:spPr>
            <c:extLst>
              <c:ext xmlns:c16="http://schemas.microsoft.com/office/drawing/2014/chart" uri="{C3380CC4-5D6E-409C-BE32-E72D297353CC}">
                <c16:uniqueId val="{00000002-B54D-44F8-9CFD-7ED4913DA2E9}"/>
              </c:ext>
            </c:extLst>
          </c:dPt>
          <c:dPt>
            <c:idx val="3"/>
            <c:bubble3D val="0"/>
            <c:spPr>
              <a:solidFill>
                <a:srgbClr val="C4E80E"/>
              </a:solidFill>
            </c:spPr>
            <c:extLst>
              <c:ext xmlns:c16="http://schemas.microsoft.com/office/drawing/2014/chart" uri="{C3380CC4-5D6E-409C-BE32-E72D297353CC}">
                <c16:uniqueId val="{00000003-B54D-44F8-9CFD-7ED4913DA2E9}"/>
              </c:ext>
            </c:extLst>
          </c:dPt>
          <c:dPt>
            <c:idx val="4"/>
            <c:bubble3D val="0"/>
            <c:spPr>
              <a:solidFill>
                <a:srgbClr val="70C163"/>
              </a:solidFill>
            </c:spPr>
            <c:extLst>
              <c:ext xmlns:c16="http://schemas.microsoft.com/office/drawing/2014/chart" uri="{C3380CC4-5D6E-409C-BE32-E72D297353CC}">
                <c16:uniqueId val="{00000004-B54D-44F8-9CFD-7ED4913DA2E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54D-44F8-9CFD-7ED4913DA2E9}"/>
              </c:ext>
            </c:extLst>
          </c:dPt>
          <c:dLbls>
            <c:dLbl>
              <c:idx val="0"/>
              <c:layout>
                <c:manualLayout>
                  <c:x val="0.14141414141414194"/>
                  <c:y val="8.8423502036067567E-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«Сохранение и развитие культурно-досуговой сферы в Сосновском муниципальном районе»
</a:t>
                    </a:r>
                    <a:r>
                      <a:rPr lang="ru-RU" sz="1600" b="1" dirty="0"/>
                      <a:t>41,5%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4D-44F8-9CFD-7ED4913DA2E9}"/>
                </c:ext>
              </c:extLst>
            </c:dLbl>
            <c:dLbl>
              <c:idx val="1"/>
              <c:layout>
                <c:manualLayout>
                  <c:x val="2.8901025353189998E-2"/>
                  <c:y val="-1.3577727898249391E-3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"Развитие библиотечного дела в Сосновском муниципальном районе" 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D-44F8-9CFD-7ED4913DA2E9}"/>
                </c:ext>
              </c:extLst>
            </c:dLbl>
            <c:dLbl>
              <c:idx val="2"/>
              <c:layout>
                <c:manualLayout>
                  <c:x val="5.8084148572337409E-2"/>
                  <c:y val="-9.4176709586694662E-3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"Развитие музейного дела в Сосновском муниципальном районе" 
</a:t>
                    </a:r>
                    <a:r>
                      <a:rPr lang="ru-RU" sz="1400" b="1" dirty="0"/>
                      <a:t>1,3%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4D-44F8-9CFD-7ED4913DA2E9}"/>
                </c:ext>
              </c:extLst>
            </c:dLbl>
            <c:dLbl>
              <c:idx val="3"/>
              <c:layout>
                <c:manualLayout>
                  <c:x val="-0.11611204165862522"/>
                  <c:y val="0.1512172654251840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"Развитие дополнительного образования в сфере культуры  и искусства Сосновского муниципального района" 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4D-44F8-9CFD-7ED4913DA2E9}"/>
                </c:ext>
              </c:extLst>
            </c:dLbl>
            <c:dLbl>
              <c:idx val="4"/>
              <c:layout>
                <c:manualLayout>
                  <c:x val="6.3180020220226993E-2"/>
                  <c:y val="4.5554638274355859E-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/>
                      <a:t>"Укрепление материально-технической базы и обеспечение пожарной безопасности учреждений культуры Сосновского района " 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4D-44F8-9CFD-7ED4913DA2E9}"/>
                </c:ext>
              </c:extLst>
            </c:dLbl>
            <c:dLbl>
              <c:idx val="5"/>
              <c:layout>
                <c:manualLayout>
                  <c:x val="-4.6033551057843784E-2"/>
                  <c:y val="0.13197143164379671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b="0" dirty="0">
                        <a:latin typeface="Arial" pitchFamily="34" charset="0"/>
                        <a:cs typeface="Arial" pitchFamily="34" charset="0"/>
                      </a:rPr>
                      <a:t>"Развитие  хорового и фестивального движения </a:t>
                    </a:r>
                    <a:r>
                      <a:rPr lang="ru-RU" b="0" dirty="0" smtClean="0">
                        <a:latin typeface="Arial" pitchFamily="34" charset="0"/>
                        <a:cs typeface="Arial" pitchFamily="34" charset="0"/>
                      </a:rPr>
                      <a:t>"</a:t>
                    </a:r>
                    <a:r>
                      <a:rPr lang="ru-RU" b="0" dirty="0"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0,1%</a:t>
                    </a:r>
                    <a:endParaRPr lang="ru-RU" sz="1400" b="1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4D-44F8-9CFD-7ED4913DA2E9}"/>
                </c:ext>
              </c:extLst>
            </c:dLbl>
            <c:dLbl>
              <c:idx val="6"/>
              <c:layout>
                <c:manualLayout>
                  <c:x val="2.670282817587705E-2"/>
                  <c:y val="6.298177113463537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"Обеспечение функций управления</a:t>
                    </a:r>
                    <a:r>
                      <a:rPr lang="ru-RU" dirty="0" smtClean="0"/>
                      <a:t>"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4D-44F8-9CFD-7ED4913DA2E9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'КУЛЬТ '!$F$4:$F$10</c:f>
              <c:strCache>
                <c:ptCount val="7"/>
                <c:pt idx="0">
                  <c:v>«Сохранение и развитие культурно-досуговой сферы в Сосновском муниципальном районе»</c:v>
                </c:pt>
                <c:pt idx="1">
                  <c:v>"Развитие библиотечного дела в Сосновском муниципальном районе" </c:v>
                </c:pt>
                <c:pt idx="2">
                  <c:v>"Развитие музейного дела в Сосновском муниципальном районе" </c:v>
                </c:pt>
                <c:pt idx="3">
                  <c:v>"Развитие дополнительного образования в сфере культуры  и искусства Сосновского муниципального района" </c:v>
                </c:pt>
                <c:pt idx="4">
                  <c:v>"Укрепление материально-технической базы и обеспечение пожарной безопасности учреждений культуры Сосновского района " </c:v>
                </c:pt>
                <c:pt idx="5">
                  <c:v>"Развитие  хорового и фестивального движения в Сосновском муниципальном районе "</c:v>
                </c:pt>
                <c:pt idx="6">
                  <c:v>"Обеспечение функций управления"</c:v>
                </c:pt>
              </c:strCache>
            </c:strRef>
          </c:cat>
          <c:val>
            <c:numRef>
              <c:f>'КУЛЬТ '!$G$4:$G$10</c:f>
              <c:numCache>
                <c:formatCode>#,##0.00</c:formatCode>
                <c:ptCount val="7"/>
                <c:pt idx="0">
                  <c:v>60644.219960000002</c:v>
                </c:pt>
                <c:pt idx="1">
                  <c:v>23902.812269999918</c:v>
                </c:pt>
                <c:pt idx="2">
                  <c:v>1880.6204499999972</c:v>
                </c:pt>
                <c:pt idx="3">
                  <c:v>32286.434359999996</c:v>
                </c:pt>
                <c:pt idx="4">
                  <c:v>9517.0869499999826</c:v>
                </c:pt>
                <c:pt idx="5">
                  <c:v>98.04</c:v>
                </c:pt>
                <c:pt idx="6">
                  <c:v>17754.711630000002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4D-44F8-9CFD-7ED4913DA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9045902304592E-4"/>
          <c:y val="8.0071763984765315E-2"/>
          <c:w val="0.93923866008132717"/>
          <c:h val="0.8811167364281066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 w="165100" prst="coolSlant"/>
              <a:bevelB w="165100" prst="coolSlant"/>
            </a:sp3d>
          </c:spPr>
          <c:explosion val="25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plastic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0-FBD6-44B2-BB27-E91B7B525CC3}"/>
              </c:ext>
            </c:extLst>
          </c:dPt>
          <c:dPt>
            <c:idx val="1"/>
            <c:bubble3D val="0"/>
            <c:spPr>
              <a:gradFill>
                <a:gsLst>
                  <a:gs pos="50000">
                    <a:srgbClr val="92D050"/>
                  </a:gs>
                  <a:gs pos="50000">
                    <a:srgbClr val="92D05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plastic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FBD6-44B2-BB27-E91B7B525CC3}"/>
              </c:ext>
            </c:extLst>
          </c:dPt>
          <c:dLbls>
            <c:dLbl>
              <c:idx val="0"/>
              <c:layout>
                <c:manualLayout>
                  <c:x val="-1.3355449216512558E-2"/>
                  <c:y val="9.7845115875391492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</a:t>
                    </a:r>
                    <a:r>
                      <a:rPr lang="en-US" dirty="0"/>
                      <a:t>31 321</a:t>
                    </a:r>
                    <a:r>
                      <a:rPr lang="ru-RU" dirty="0"/>
                      <a:t>,5</a:t>
                    </a:r>
                    <a:r>
                      <a:rPr lang="en-US" dirty="0"/>
                      <a:t> </a:t>
                    </a:r>
                    <a:r>
                      <a:rPr lang="ru-RU" dirty="0"/>
                      <a:t>тыс.руб</a:t>
                    </a:r>
                    <a:r>
                      <a:rPr lang="ru-RU" dirty="0" smtClean="0"/>
                      <a:t>.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D6-44B2-BB27-E91B7B525C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D6-44B2-BB27-E91B7B525CC3}"/>
                </c:ext>
              </c:extLst>
            </c:dLbl>
            <c:numFmt formatCode="0.00%" sourceLinked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'КУЛЬТ '!$D$11:$E$11</c:f>
              <c:numCache>
                <c:formatCode>#,##0.00</c:formatCode>
                <c:ptCount val="2"/>
                <c:pt idx="0">
                  <c:v>131321482.49000002</c:v>
                </c:pt>
                <c:pt idx="1">
                  <c:v>1912138237.7500002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6-44B2-BB27-E91B7B52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 prstMaterial="dkEdge">
      <a:bevelT w="165100" prst="coolSlant"/>
      <a:bevelB/>
    </a:sp3d>
  </c:sp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8811044581726"/>
          <c:y val="4.5225454190618117E-2"/>
          <c:w val="0.85486544652631136"/>
          <c:h val="0.89339272407919945"/>
        </c:manualLayout>
      </c:layout>
      <c:pie3DChart>
        <c:varyColors val="1"/>
        <c:ser>
          <c:idx val="0"/>
          <c:order val="0"/>
          <c:tx>
            <c:strRef>
              <c:f>'КУЛЬТ '!$C$11</c:f>
              <c:strCache>
                <c:ptCount val="1"/>
                <c:pt idx="0">
                  <c:v> "Сохранение и развитите культуры Сосновского муниципального района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65100" prst="coolSlant"/>
              <a:bevelB w="165100" prst="coolSlant"/>
            </a:sp3d>
          </c:spPr>
          <c:explosion val="25"/>
          <c:dPt>
            <c:idx val="0"/>
            <c:bubble3D val="0"/>
            <c:spPr>
              <a:solidFill>
                <a:srgbClr val="EE6CA4"/>
              </a:solidFill>
              <a:scene3d>
                <a:camera prst="orthographicFront"/>
                <a:lightRig rig="threePt" dir="t"/>
              </a:scene3d>
              <a:sp3d prstMaterial="plastic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0-A3F3-4D0D-B26C-816D1405E08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plastic">
                <a:bevelT w="165100" prst="coolSlant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A3F3-4D0D-B26C-816D1405E083}"/>
              </c:ext>
            </c:extLst>
          </c:dPt>
          <c:dLbls>
            <c:dLbl>
              <c:idx val="0"/>
              <c:layout>
                <c:manualLayout>
                  <c:x val="-9.3594583595972863E-2"/>
                  <c:y val="0.1267540007806401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146 083,9 </a:t>
                    </a:r>
                    <a:r>
                      <a:rPr lang="ru-RU" sz="1800" b="1" i="0" u="none" strike="noStrike" baseline="0" dirty="0" smtClean="0"/>
                      <a:t>тыс. руб.</a:t>
                    </a:r>
                    <a:r>
                      <a:rPr lang="ru-RU" sz="1800" dirty="0" smtClean="0"/>
                      <a:t>    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3-4D0D-B26C-816D1405E0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3-4D0D-B26C-816D1405E083}"/>
                </c:ext>
              </c:extLst>
            </c:dLbl>
            <c:numFmt formatCode="#,##0.0" sourceLinked="0"/>
            <c:spPr>
              <a:solidFill>
                <a:srgbClr val="4BACC6">
                  <a:lumMod val="40000"/>
                  <a:lumOff val="60000"/>
                </a:srgb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'КУЛЬТ '!$E$11:$F$11</c:f>
              <c:numCache>
                <c:formatCode>#,##0.00</c:formatCode>
                <c:ptCount val="2"/>
                <c:pt idx="0">
                  <c:v>146083.9256199997</c:v>
                </c:pt>
                <c:pt idx="1">
                  <c:v>2219535.7378700012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3-4D0D-B26C-816D1405E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 prstMaterial="dkEdge">
      <a:bevelT w="165100" prst="coolSlant"/>
      <a:bevelB/>
    </a:sp3d>
  </c:sp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230971128608932E-2"/>
          <c:y val="3.3758881604234597E-2"/>
          <c:w val="0.92178454878093807"/>
          <c:h val="0.90474299824922699"/>
        </c:manualLayout>
      </c:layout>
      <c:ofPieChart>
        <c:ofPieType val="bar"/>
        <c:varyColors val="1"/>
        <c:ser>
          <c:idx val="0"/>
          <c:order val="0"/>
          <c:explosion val="3"/>
          <c:dPt>
            <c:idx val="0"/>
            <c:bubble3D val="0"/>
            <c:explosion val="10"/>
            <c:spPr>
              <a:solidFill>
                <a:srgbClr val="57ABFF"/>
              </a:solidFill>
              <a:scene3d>
                <a:camera prst="orthographicFront"/>
                <a:lightRig rig="threePt" dir="t"/>
              </a:scene3d>
              <a:sp3d prstMaterial="dkEdge"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0-1FDD-4DBF-8E1A-9D270DCDC183}"/>
              </c:ext>
            </c:extLst>
          </c:dPt>
          <c:dPt>
            <c:idx val="1"/>
            <c:bubble3D val="0"/>
            <c:spPr>
              <a:solidFill>
                <a:srgbClr val="E745D4"/>
              </a:solidFill>
            </c:spPr>
            <c:extLst>
              <c:ext xmlns:c16="http://schemas.microsoft.com/office/drawing/2014/chart" uri="{C3380CC4-5D6E-409C-BE32-E72D297353CC}">
                <c16:uniqueId val="{00000001-1FDD-4DBF-8E1A-9D270DCDC183}"/>
              </c:ext>
            </c:extLst>
          </c:dPt>
          <c:dPt>
            <c:idx val="2"/>
            <c:bubble3D val="0"/>
            <c:explosion val="16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FDD-4DBF-8E1A-9D270DCDC183}"/>
              </c:ext>
            </c:extLst>
          </c:dPt>
          <c:dPt>
            <c:idx val="3"/>
            <c:bubble3D val="0"/>
            <c:spPr>
              <a:solidFill>
                <a:srgbClr val="9C6CE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FDD-4DBF-8E1A-9D270DCDC183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1FDD-4DBF-8E1A-9D270DCDC183}"/>
              </c:ext>
            </c:extLst>
          </c:dPt>
          <c:dPt>
            <c:idx val="5"/>
            <c:bubble3D val="0"/>
            <c:explosion val="53"/>
            <c:extLst>
              <c:ext xmlns:c16="http://schemas.microsoft.com/office/drawing/2014/chart" uri="{C3380CC4-5D6E-409C-BE32-E72D297353CC}">
                <c16:uniqueId val="{00000005-1FDD-4DBF-8E1A-9D270DCDC183}"/>
              </c:ext>
            </c:extLst>
          </c:dPt>
          <c:dLbls>
            <c:dLbl>
              <c:idx val="0"/>
              <c:layout>
                <c:manualLayout>
                  <c:x val="5.4174806908306422E-2"/>
                  <c:y val="-2.39114251863656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/>
                      <a:t>"Проведение ремонтных работ и оснащение оборудованием, мебелью подразделений МБУЗ Сосновская ЦРБ"; 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DD-4DBF-8E1A-9D270DCDC183}"/>
                </c:ext>
              </c:extLst>
            </c:dLbl>
            <c:dLbl>
              <c:idx val="1"/>
              <c:layout>
                <c:manualLayout>
                  <c:x val="8.0886952437414547E-2"/>
                  <c:y val="-3.545089486983235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/>
                      <a:t>"Финансовое обеспечение совершенствования оказания медицинской помощи в 2017году"; 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D-4DBF-8E1A-9D270DCDC183}"/>
                </c:ext>
              </c:extLst>
            </c:dLbl>
            <c:dLbl>
              <c:idx val="2"/>
              <c:layout>
                <c:manualLayout>
                  <c:x val="-0.16251375132818738"/>
                  <c:y val="-0.29565031401700631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/>
                      <a:t>"Вакцинопрофилактика населения Сосновского  района" ; </a:t>
                    </a:r>
                    <a:r>
                      <a:rPr lang="ru-RU" sz="1400"/>
                      <a:t>200,6;  1,2 %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DD-4DBF-8E1A-9D270DCDC183}"/>
                </c:ext>
              </c:extLst>
            </c:dLbl>
            <c:dLbl>
              <c:idx val="3"/>
              <c:layout>
                <c:manualLayout>
                  <c:x val="-6.194346902448547E-2"/>
                  <c:y val="-0.22370173102529994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/>
                      <a:t>"Профилактика наркомании, токсикомании, алкоголизма и их социальных последствий "; </a:t>
                    </a:r>
                  </a:p>
                  <a:p>
                    <a:pPr>
                      <a:defRPr sz="1200" b="1"/>
                    </a:pPr>
                    <a:r>
                      <a:rPr lang="ru-RU" sz="1400"/>
                      <a:t>88,2; 0,5 %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DD-4DBF-8E1A-9D270DCDC183}"/>
                </c:ext>
              </c:extLst>
            </c:dLbl>
            <c:dLbl>
              <c:idx val="4"/>
              <c:layout>
                <c:manualLayout>
                  <c:x val="-6.6589229201321889E-2"/>
                  <c:y val="0.1828672880603647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/>
                      <a:t>"Развитие донорского движения в Сосновском районе" ; 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DD-4DBF-8E1A-9D270DCDC183}"/>
                </c:ext>
              </c:extLst>
            </c:dLbl>
            <c:dLbl>
              <c:idx val="5"/>
              <c:layout>
                <c:manualLayout>
                  <c:x val="-0.11596000305327667"/>
                  <c:y val="4.9100167405838592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1</a:t>
                    </a:r>
                    <a:r>
                      <a:rPr lang="en-US" sz="1400"/>
                      <a:t>65,2; 1%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DD-4DBF-8E1A-9D270DCDC18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здрав!$A$6:$A$11</c:f>
              <c:strCache>
                <c:ptCount val="6"/>
                <c:pt idx="0">
                  <c:v> "Проведение ремонтных работ и оснащение оборудованием, мебелью подразделений МБУЗ Сосновская ЦРБ"</c:v>
                </c:pt>
                <c:pt idx="1">
                  <c:v> "Реализация переданных государственных полномочий по организации оказания населению Челябинской области первичной медико-санитарной помощи, специализированной , в том числе скорой и специализированной медицинской помощи и паллиативной медицинской помощи"</c:v>
                </c:pt>
                <c:pt idx="2">
                  <c:v>"Управление развитием отрасли здравоохранения Сосновского муниципального района в части погашения кредиторской задолженности"</c:v>
                </c:pt>
                <c:pt idx="3">
                  <c:v>"Вакцинопрофилактика населения Сосновского  района" </c:v>
                </c:pt>
                <c:pt idx="4">
                  <c:v>"Профилактика наркомании, токсикомании, алкоголизма и их социальных последствий "</c:v>
                </c:pt>
                <c:pt idx="5">
                  <c:v> "Развитие донорского движения в Сосновском районе" </c:v>
                </c:pt>
              </c:strCache>
            </c:strRef>
          </c:cat>
          <c:val>
            <c:numRef>
              <c:f>здрав!$B$6:$B$11</c:f>
            </c:numRef>
          </c:val>
          <c:extLst>
            <c:ext xmlns:c16="http://schemas.microsoft.com/office/drawing/2014/chart" uri="{C3380CC4-5D6E-409C-BE32-E72D297353CC}">
              <c16:uniqueId val="{00000006-1FDD-4DBF-8E1A-9D270DCDC183}"/>
            </c:ext>
          </c:extLst>
        </c:ser>
        <c:ser>
          <c:idx val="1"/>
          <c:order val="1"/>
          <c:dPt>
            <c:idx val="0"/>
            <c:bubble3D val="0"/>
            <c:explosion val="5"/>
            <c:spPr>
              <a:solidFill>
                <a:srgbClr val="5DFF5D"/>
              </a:solidFill>
            </c:spPr>
            <c:extLst>
              <c:ext xmlns:c16="http://schemas.microsoft.com/office/drawing/2014/chart" uri="{C3380CC4-5D6E-409C-BE32-E72D297353CC}">
                <c16:uniqueId val="{00000007-1FDD-4DBF-8E1A-9D270DCDC183}"/>
              </c:ext>
            </c:extLst>
          </c:dPt>
          <c:dPt>
            <c:idx val="1"/>
            <c:bubble3D val="0"/>
            <c:explosion val="4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8-1FDD-4DBF-8E1A-9D270DCDC183}"/>
              </c:ext>
            </c:extLst>
          </c:dPt>
          <c:dPt>
            <c:idx val="2"/>
            <c:bubble3D val="0"/>
            <c:explosion val="5"/>
            <c:spPr>
              <a:solidFill>
                <a:srgbClr val="FF75BA"/>
              </a:solidFill>
            </c:spPr>
            <c:extLst>
              <c:ext xmlns:c16="http://schemas.microsoft.com/office/drawing/2014/chart" uri="{C3380CC4-5D6E-409C-BE32-E72D297353CC}">
                <c16:uniqueId val="{00000009-1FDD-4DBF-8E1A-9D270DCDC183}"/>
              </c:ext>
            </c:extLst>
          </c:dPt>
          <c:dPt>
            <c:idx val="3"/>
            <c:bubble3D val="0"/>
            <c:explosion val="2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1FDD-4DBF-8E1A-9D270DCDC183}"/>
              </c:ext>
            </c:extLst>
          </c:dPt>
          <c:dPt>
            <c:idx val="4"/>
            <c:bubble3D val="0"/>
            <c:spPr>
              <a:solidFill>
                <a:srgbClr val="5DC03A"/>
              </a:solidFill>
            </c:spPr>
            <c:extLst>
              <c:ext xmlns:c16="http://schemas.microsoft.com/office/drawing/2014/chart" uri="{C3380CC4-5D6E-409C-BE32-E72D297353CC}">
                <c16:uniqueId val="{0000000B-1FDD-4DBF-8E1A-9D270DCDC183}"/>
              </c:ext>
            </c:extLst>
          </c:dPt>
          <c:dPt>
            <c:idx val="5"/>
            <c:bubble3D val="0"/>
            <c:spPr>
              <a:solidFill>
                <a:srgbClr val="F18365"/>
              </a:solidFill>
            </c:spPr>
            <c:extLst>
              <c:ext xmlns:c16="http://schemas.microsoft.com/office/drawing/2014/chart" uri="{C3380CC4-5D6E-409C-BE32-E72D297353CC}">
                <c16:uniqueId val="{0000000C-1FDD-4DBF-8E1A-9D270DCDC183}"/>
              </c:ext>
            </c:extLst>
          </c:dPt>
          <c:dPt>
            <c:idx val="6"/>
            <c:bubble3D val="0"/>
            <c:explosion val="47"/>
            <c:spPr>
              <a:solidFill>
                <a:srgbClr val="6600FF"/>
              </a:solidFill>
            </c:spPr>
            <c:extLst>
              <c:ext xmlns:c16="http://schemas.microsoft.com/office/drawing/2014/chart" uri="{C3380CC4-5D6E-409C-BE32-E72D297353CC}">
                <c16:uniqueId val="{0000000D-1FDD-4DBF-8E1A-9D270DCDC183}"/>
              </c:ext>
            </c:extLst>
          </c:dPt>
          <c:dPt>
            <c:idx val="7"/>
            <c:bubble3D val="0"/>
            <c:explosion val="33"/>
            <c:extLst>
              <c:ext xmlns:c16="http://schemas.microsoft.com/office/drawing/2014/chart" uri="{C3380CC4-5D6E-409C-BE32-E72D297353CC}">
                <c16:uniqueId val="{0000000E-1FDD-4DBF-8E1A-9D270DCDC183}"/>
              </c:ext>
            </c:extLst>
          </c:dPt>
          <c:dLbls>
            <c:dLbl>
              <c:idx val="0"/>
              <c:layout>
                <c:manualLayout>
                  <c:x val="-3.2557132315018292E-2"/>
                  <c:y val="7.610710076019774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DD-4DBF-8E1A-9D270DCDC183}"/>
                </c:ext>
              </c:extLst>
            </c:dLbl>
            <c:dLbl>
              <c:idx val="1"/>
              <c:layout>
                <c:manualLayout>
                  <c:x val="-1.32068659037884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+mn-lt"/>
                        <a:cs typeface="Arial" pitchFamily="34" charset="0"/>
                      </a:rPr>
                      <a:t> </a:t>
                    </a:r>
                    <a:r>
                      <a:rPr lang="ru-RU" dirty="0"/>
                      <a:t>"Реализация переданных государственных полномочий по организации оказания населению Челябинской области первичной медико-санитарной помощи,</a:t>
                    </a:r>
                    <a:r>
                      <a:rPr lang="en-US" dirty="0" smtClean="0"/>
                      <a:t>........................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"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DD-4DBF-8E1A-9D270DCDC183}"/>
                </c:ext>
              </c:extLst>
            </c:dLbl>
            <c:dLbl>
              <c:idx val="2"/>
              <c:layout>
                <c:manualLayout>
                  <c:x val="3.4084401642816571E-2"/>
                  <c:y val="0.1581839989742911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DD-4DBF-8E1A-9D270DCDC183}"/>
                </c:ext>
              </c:extLst>
            </c:dLbl>
            <c:dLbl>
              <c:idx val="3"/>
              <c:layout>
                <c:manualLayout>
                  <c:x val="-9.5033478664972248E-2"/>
                  <c:y val="-0.25718509813339069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+mn-lt"/>
                        <a:cs typeface="Arial" pitchFamily="34" charset="0"/>
                      </a:rPr>
                      <a:t>"</a:t>
                    </a:r>
                    <a:r>
                      <a:rPr lang="ru-RU"/>
                      <a:t>Вакцинопрофилактика населения Сосновского  района"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DD-4DBF-8E1A-9D270DCDC183}"/>
                </c:ext>
              </c:extLst>
            </c:dLbl>
            <c:dLbl>
              <c:idx val="4"/>
              <c:layout>
                <c:manualLayout>
                  <c:x val="-2.165195285438018E-2"/>
                  <c:y val="-7.7166112153450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DD-4DBF-8E1A-9D270DCDC183}"/>
                </c:ext>
              </c:extLst>
            </c:dLbl>
            <c:dLbl>
              <c:idx val="5"/>
              <c:layout>
                <c:manualLayout>
                  <c:x val="-3.7109697838451451E-2"/>
                  <c:y val="-5.302827490115247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DD-4DBF-8E1A-9D270DCDC1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DD-4DBF-8E1A-9D270DCDC1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DD-4DBF-8E1A-9D270DCDC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здрав!$A$6:$A$11</c:f>
              <c:strCache>
                <c:ptCount val="6"/>
                <c:pt idx="0">
                  <c:v> "Проведение ремонтных работ и оснащение оборудованием, мебелью подразделений МБУЗ Сосновская ЦРБ"</c:v>
                </c:pt>
                <c:pt idx="1">
                  <c:v> "Реализация переданных государственных полномочий по организации оказания населению Челябинской области первичной медико-санитарной помощи, специализированной , в том числе скорой и специализированной медицинской помощи и паллиативной медицинской помощи"</c:v>
                </c:pt>
                <c:pt idx="2">
                  <c:v>"Управление развитием отрасли здравоохранения Сосновского муниципального района в части погашения кредиторской задолженности"</c:v>
                </c:pt>
                <c:pt idx="3">
                  <c:v>"Вакцинопрофилактика населения Сосновского  района" </c:v>
                </c:pt>
                <c:pt idx="4">
                  <c:v>"Профилактика наркомании, токсикомании, алкоголизма и их социальных последствий "</c:v>
                </c:pt>
                <c:pt idx="5">
                  <c:v> "Развитие донорского движения в Сосновском районе" </c:v>
                </c:pt>
              </c:strCache>
            </c:strRef>
          </c:cat>
          <c:val>
            <c:numRef>
              <c:f>здрав!$C$6:$C$11</c:f>
              <c:numCache>
                <c:formatCode>#,##0.0</c:formatCode>
                <c:ptCount val="6"/>
                <c:pt idx="0">
                  <c:v>11596.9</c:v>
                </c:pt>
                <c:pt idx="1">
                  <c:v>15956.5</c:v>
                </c:pt>
                <c:pt idx="2">
                  <c:v>40239.9</c:v>
                </c:pt>
                <c:pt idx="3">
                  <c:v>200</c:v>
                </c:pt>
                <c:pt idx="4">
                  <c:v>99.5</c:v>
                </c:pt>
                <c:pt idx="5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FDD-4DBF-8E1A-9D270DCDC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135331283537072E-2"/>
          <c:w val="0.98379130460914288"/>
          <c:h val="0.95299313784759865"/>
        </c:manualLayout>
      </c:layout>
      <c:pie3DChart>
        <c:varyColors val="1"/>
        <c:ser>
          <c:idx val="0"/>
          <c:order val="0"/>
          <c:tx>
            <c:strRef>
              <c:f>СОЦ.ЗАЩ.!$B$38</c:f>
              <c:strCache>
                <c:ptCount val="1"/>
                <c:pt idx="0">
                  <c:v>Муниципальная районная программа "Развитие социальной защиты населения в Сосновском муниципальном районе"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4C860"/>
              </a:solidFill>
            </c:spPr>
            <c:extLst>
              <c:ext xmlns:c16="http://schemas.microsoft.com/office/drawing/2014/chart" uri="{C3380CC4-5D6E-409C-BE32-E72D297353CC}">
                <c16:uniqueId val="{00000000-74A5-43BA-A8FB-72D8A77F8A20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7193FF"/>
                  </a:gs>
                  <a:gs pos="25000">
                    <a:srgbClr val="A162D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3000000" scaled="0"/>
              </a:gradFill>
            </c:spPr>
            <c:extLst>
              <c:ext xmlns:c16="http://schemas.microsoft.com/office/drawing/2014/chart" uri="{C3380CC4-5D6E-409C-BE32-E72D297353CC}">
                <c16:uniqueId val="{00000001-74A5-43BA-A8FB-72D8A77F8A20}"/>
              </c:ext>
            </c:extLst>
          </c:dPt>
          <c:dLbls>
            <c:dLbl>
              <c:idx val="0"/>
              <c:layout>
                <c:manualLayout>
                  <c:x val="-2.2943033651998596E-2"/>
                  <c:y val="0.1372273571334789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3</a:t>
                    </a:r>
                    <a:r>
                      <a:rPr lang="en-US" dirty="0" smtClean="0"/>
                      <a:t>28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72</a:t>
                    </a:r>
                    <a:r>
                      <a:rPr lang="ru-RU" dirty="0" smtClean="0"/>
                      <a:t>4 млн. руб.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5-43BA-A8FB-72D8A77F8A2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5-43BA-A8FB-72D8A77F8A2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СОЦ.ЗАЩ.!$C$38:$D$38</c:f>
              <c:numCache>
                <c:formatCode>#,##0.0</c:formatCode>
                <c:ptCount val="2"/>
                <c:pt idx="0" formatCode="#,##0.00">
                  <c:v>328723.57572999987</c:v>
                </c:pt>
                <c:pt idx="1">
                  <c:v>2036896.0877600003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A5-43BA-A8FB-72D8A77F8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18983294627468"/>
          <c:y val="9.5626483097319762E-2"/>
          <c:w val="0.8522303783551276"/>
          <c:h val="0.82987752073131449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FA87-449C-B62B-5992E42EEB14}"/>
              </c:ext>
            </c:extLst>
          </c:dPt>
          <c:dPt>
            <c:idx val="1"/>
            <c:invertIfNegative val="0"/>
            <c:bubble3D val="0"/>
            <c:spPr>
              <a:solidFill>
                <a:srgbClr val="FF47A3"/>
              </a:solidFill>
            </c:spPr>
            <c:extLst>
              <c:ext xmlns:c16="http://schemas.microsoft.com/office/drawing/2014/chart" uri="{C3380CC4-5D6E-409C-BE32-E72D297353CC}">
                <c16:uniqueId val="{00000001-FA87-449C-B62B-5992E42EEB14}"/>
              </c:ext>
            </c:extLst>
          </c:dPt>
          <c:dPt>
            <c:idx val="2"/>
            <c:invertIfNegative val="0"/>
            <c:bubble3D val="0"/>
            <c:spPr>
              <a:solidFill>
                <a:srgbClr val="6EDCD9"/>
              </a:solidFill>
            </c:spPr>
            <c:extLst>
              <c:ext xmlns:c16="http://schemas.microsoft.com/office/drawing/2014/chart" uri="{C3380CC4-5D6E-409C-BE32-E72D297353CC}">
                <c16:uniqueId val="{00000002-FA87-449C-B62B-5992E42EEB14}"/>
              </c:ext>
            </c:extLst>
          </c:dPt>
          <c:dLbls>
            <c:dLbl>
              <c:idx val="0"/>
              <c:layout>
                <c:manualLayout>
                  <c:x val="0.35370128755207181"/>
                  <c:y val="-1.160624595731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87-449C-B62B-5992E42EEB14}"/>
                </c:ext>
              </c:extLst>
            </c:dLbl>
            <c:dLbl>
              <c:idx val="1"/>
              <c:layout>
                <c:manualLayout>
                  <c:x val="0.36769617425428497"/>
                  <c:y val="-1.286263000098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87-449C-B62B-5992E42EEB14}"/>
                </c:ext>
              </c:extLst>
            </c:dLbl>
            <c:dLbl>
              <c:idx val="2"/>
              <c:layout>
                <c:manualLayout>
                  <c:x val="0.5239551478083585"/>
                  <c:y val="-1.2204424103737658E-2"/>
                </c:manualLayout>
              </c:layout>
              <c:tx>
                <c:rich>
                  <a:bodyPr/>
                  <a:lstStyle/>
                  <a:p>
                    <a:r>
                      <a:rPr lang="ru-RU" sz="2800"/>
                      <a:t>6</a:t>
                    </a:r>
                    <a:r>
                      <a:rPr lang="ru-RU"/>
                      <a:t>54,3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87-449C-B62B-5992E42EE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'собств. дох. (2)'!$A$3:$C$3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'собств. дох. (2)'!$A$4:$C$4</c:f>
              <c:numCache>
                <c:formatCode>0.0</c:formatCode>
                <c:ptCount val="3"/>
                <c:pt idx="0">
                  <c:v>577.0349799999999</c:v>
                </c:pt>
                <c:pt idx="1">
                  <c:v>587.07725649999782</c:v>
                </c:pt>
                <c:pt idx="2">
                  <c:v>587.1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7-449C-B62B-5992E42EEB14}"/>
            </c:ext>
          </c:extLst>
        </c:ser>
        <c:ser>
          <c:idx val="1"/>
          <c:order val="1"/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259B98"/>
              </a:solidFill>
            </c:spPr>
            <c:extLst>
              <c:ext xmlns:c16="http://schemas.microsoft.com/office/drawing/2014/chart" uri="{C3380CC4-5D6E-409C-BE32-E72D297353CC}">
                <c16:uniqueId val="{00000004-FA87-449C-B62B-5992E42EEB14}"/>
              </c:ext>
            </c:extLst>
          </c:dPt>
          <c:dLbls>
            <c:dLbl>
              <c:idx val="2"/>
              <c:layout>
                <c:manualLayout>
                  <c:x val="3.8735983690112191E-2"/>
                  <c:y val="-0.13424866514111394"/>
                </c:manualLayout>
              </c:layout>
              <c:tx>
                <c:rich>
                  <a:bodyPr/>
                  <a:lstStyle/>
                  <a:p>
                    <a:r>
                      <a:rPr lang="ru-RU" sz="2800"/>
                      <a:t>+</a:t>
                    </a:r>
                    <a:r>
                      <a:rPr lang="en-US"/>
                      <a:t>67,2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87-449C-B62B-5992E42EE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'собств. дох. (2)'!$A$3:$C$3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'собств. дох. (2)'!$A$5:$C$5</c:f>
              <c:numCache>
                <c:formatCode>General</c:formatCode>
                <c:ptCount val="3"/>
                <c:pt idx="2" formatCode="0.0">
                  <c:v>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87-449C-B62B-5992E42EE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166720"/>
        <c:axId val="63172608"/>
        <c:axId val="0"/>
      </c:bar3DChart>
      <c:catAx>
        <c:axId val="6316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3172608"/>
        <c:crosses val="autoZero"/>
        <c:auto val="1"/>
        <c:lblAlgn val="ctr"/>
        <c:lblOffset val="100"/>
        <c:noMultiLvlLbl val="0"/>
      </c:catAx>
      <c:valAx>
        <c:axId val="63172608"/>
        <c:scaling>
          <c:orientation val="minMax"/>
          <c:min val="300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3166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44628735921871E-2"/>
          <c:y val="6.9501771251858122E-2"/>
          <c:w val="0.94081179326958386"/>
          <c:h val="0.921568137998731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h="171450"/>
              <a:bevelB/>
            </a:sp3d>
          </c:spPr>
          <c:explosion val="25"/>
          <c:dPt>
            <c:idx val="0"/>
            <c:bubble3D val="0"/>
            <c:spPr>
              <a:solidFill>
                <a:srgbClr val="C081FF"/>
              </a:solidFill>
              <a:scene3d>
                <a:camera prst="orthographicFront"/>
                <a:lightRig rig="threePt" dir="t"/>
              </a:scene3d>
              <a:sp3d>
                <a:bevelT w="114300" h="1714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0-BCA6-4F14-9B28-16D0EA5B933A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>
                <a:bevelT w="114300" h="1714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BCA6-4F14-9B28-16D0EA5B933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h="1714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2-BCA6-4F14-9B28-16D0EA5B933A}"/>
              </c:ext>
            </c:extLst>
          </c:dPt>
          <c:dLbls>
            <c:dLbl>
              <c:idx val="0"/>
              <c:layout>
                <c:manualLayout>
                  <c:x val="-0.13330079404004788"/>
                  <c:y val="0.138416406615861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"Повышение качества жизни граждан пожилого возраста и иных социально -незащищенных категорий граждан в Сосновском районе"; </a:t>
                    </a:r>
                    <a:r>
                      <a:rPr lang="ru-RU" sz="1600" b="1" dirty="0"/>
                      <a:t>283 </a:t>
                    </a:r>
                    <a:r>
                      <a:rPr lang="ru-RU" sz="1600" b="1" dirty="0" smtClean="0"/>
                      <a:t>250,1       </a:t>
                    </a:r>
                    <a:endParaRPr lang="ru-RU" sz="16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A6-4F14-9B28-16D0EA5B933A}"/>
                </c:ext>
              </c:extLst>
            </c:dLbl>
            <c:dLbl>
              <c:idx val="1"/>
              <c:layout>
                <c:manualLayout>
                  <c:x val="0.24810161111276721"/>
                  <c:y val="-2.91205337241009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" Функционирование системы социального обслуживания и социальной поддержки отдельных категорий граждан" </a:t>
                    </a:r>
                    <a:r>
                      <a:rPr lang="ru-RU" dirty="0" smtClean="0"/>
                      <a:t>;   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sz="1600" b="1" dirty="0"/>
                      <a:t>45 </a:t>
                    </a:r>
                    <a:r>
                      <a:rPr lang="ru-RU" sz="1600" b="1" dirty="0" smtClean="0"/>
                      <a:t>158,6</a:t>
                    </a:r>
                    <a:endParaRPr lang="ru-RU" sz="16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A6-4F14-9B28-16D0EA5B933A}"/>
                </c:ext>
              </c:extLst>
            </c:dLbl>
            <c:dLbl>
              <c:idx val="2"/>
              <c:layout>
                <c:manualLayout>
                  <c:x val="-0.12152940549514371"/>
                  <c:y val="-2.87633300941246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"Формирование доступной среды для инвалидов и </a:t>
                    </a:r>
                    <a:r>
                      <a:rPr lang="ru-RU" dirty="0" err="1"/>
                      <a:t>маломобильных</a:t>
                    </a:r>
                    <a:r>
                      <a:rPr lang="ru-RU" dirty="0"/>
                      <a:t> групп населения"; </a:t>
                    </a:r>
                    <a:r>
                      <a:rPr lang="ru-RU" sz="1600" b="1" dirty="0" smtClean="0"/>
                      <a:t>314,9</a:t>
                    </a:r>
                    <a:r>
                      <a:rPr lang="ru-RU" dirty="0" smtClean="0"/>
                      <a:t>     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A6-4F14-9B28-16D0EA5B93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'Лист17 (2)'!$B$39:$B$41</c:f>
              <c:strCache>
                <c:ptCount val="3"/>
                <c:pt idx="0">
                  <c:v>"Повышение качества жизни граждан пожилого возраста и иных социально -незащищенных категорий граждан в Сосновском районе"</c:v>
                </c:pt>
                <c:pt idx="1">
                  <c:v>" Функционирование системы социального обслуживания и социальной поддержки отдельных категорий граждан" </c:v>
                </c:pt>
                <c:pt idx="2">
                  <c:v> "Формирование доступной среды для инвалидов и маломобильных групп населения"</c:v>
                </c:pt>
              </c:strCache>
            </c:strRef>
          </c:cat>
          <c:val>
            <c:numRef>
              <c:f>'Лист17 (2)'!$C$39:$C$41</c:f>
              <c:numCache>
                <c:formatCode>#,##0.00</c:formatCode>
                <c:ptCount val="3"/>
                <c:pt idx="0">
                  <c:v>283250.14372999989</c:v>
                </c:pt>
                <c:pt idx="1">
                  <c:v>45158.561999999998</c:v>
                </c:pt>
                <c:pt idx="2">
                  <c:v>314.87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6-4F14-9B28-16D0EA5B9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>
      <a:bevelT w="165100" prst="coolSlant"/>
      <a:bevelB/>
    </a:sp3d>
  </c:sp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47753517578261E-2"/>
          <c:y val="6.0056335203947583E-2"/>
          <c:w val="0.93888888888889022"/>
          <c:h val="0.89814814814814814"/>
        </c:manualLayout>
      </c:layout>
      <c:pie3DChart>
        <c:varyColors val="1"/>
        <c:ser>
          <c:idx val="0"/>
          <c:order val="0"/>
          <c:tx>
            <c:strRef>
              <c:f>'образование (2)'!$A$15</c:f>
              <c:strCache>
                <c:ptCount val="1"/>
                <c:pt idx="0">
                  <c:v>Муниципальная районная программа Сосновского муниципального района"Развитие образования в Сосновском муниципальном районе"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8FFF-42D9-8723-BFEF8D6A73B5}"/>
              </c:ext>
            </c:extLst>
          </c:dPt>
          <c:dPt>
            <c:idx val="1"/>
            <c:bubble3D val="0"/>
            <c:spPr>
              <a:solidFill>
                <a:srgbClr val="EF8675"/>
              </a:solidFill>
            </c:spPr>
            <c:extLst>
              <c:ext xmlns:c16="http://schemas.microsoft.com/office/drawing/2014/chart" uri="{C3380CC4-5D6E-409C-BE32-E72D297353CC}">
                <c16:uniqueId val="{00000001-8FFF-42D9-8723-BFEF8D6A73B5}"/>
              </c:ext>
            </c:extLst>
          </c:dPt>
          <c:val>
            <c:numRef>
              <c:f>'образование (2)'!$B$15:$C$15</c:f>
              <c:numCache>
                <c:formatCode>#,##0.00</c:formatCode>
                <c:ptCount val="2"/>
                <c:pt idx="0">
                  <c:v>859355.65185000165</c:v>
                </c:pt>
                <c:pt idx="1">
                  <c:v>1506264.0116400002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F-42D9-8723-BFEF8D6A7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59121500192144"/>
          <c:y val="6.4495264415064979E-2"/>
          <c:w val="0.66141090528895252"/>
          <c:h val="0.87818476790250088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0-4268-42BC-8E53-04922D6330F5}"/>
              </c:ext>
            </c:extLst>
          </c:dPt>
          <c:dPt>
            <c:idx val="1"/>
            <c:bubble3D val="0"/>
            <c:explosion val="8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1-4268-42BC-8E53-04922D6330F5}"/>
              </c:ext>
            </c:extLst>
          </c:dPt>
          <c:dPt>
            <c:idx val="2"/>
            <c:bubble3D val="0"/>
            <c:explosion val="2"/>
            <c:spPr>
              <a:solidFill>
                <a:srgbClr val="5DAF78"/>
              </a:solidFill>
            </c:spPr>
            <c:extLst>
              <c:ext xmlns:c16="http://schemas.microsoft.com/office/drawing/2014/chart" uri="{C3380CC4-5D6E-409C-BE32-E72D297353CC}">
                <c16:uniqueId val="{00000002-4268-42BC-8E53-04922D6330F5}"/>
              </c:ext>
            </c:extLst>
          </c:dPt>
          <c:dPt>
            <c:idx val="3"/>
            <c:bubble3D val="0"/>
            <c:explosion val="6"/>
            <c:spPr>
              <a:solidFill>
                <a:srgbClr val="FF6699"/>
              </a:solidFill>
            </c:spPr>
            <c:extLst>
              <c:ext xmlns:c16="http://schemas.microsoft.com/office/drawing/2014/chart" uri="{C3380CC4-5D6E-409C-BE32-E72D297353CC}">
                <c16:uniqueId val="{00000003-4268-42BC-8E53-04922D6330F5}"/>
              </c:ext>
            </c:extLst>
          </c:dPt>
          <c:dPt>
            <c:idx val="4"/>
            <c:bubble3D val="0"/>
            <c:explosion val="11"/>
            <c:spPr>
              <a:solidFill>
                <a:srgbClr val="33CCFF"/>
              </a:solidFill>
            </c:spPr>
            <c:extLst>
              <c:ext xmlns:c16="http://schemas.microsoft.com/office/drawing/2014/chart" uri="{C3380CC4-5D6E-409C-BE32-E72D297353CC}">
                <c16:uniqueId val="{00000004-4268-42BC-8E53-04922D6330F5}"/>
              </c:ext>
            </c:extLst>
          </c:dPt>
          <c:dPt>
            <c:idx val="5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4268-42BC-8E53-04922D6330F5}"/>
              </c:ext>
            </c:extLst>
          </c:dPt>
          <c:dPt>
            <c:idx val="6"/>
            <c:bubble3D val="0"/>
            <c:spPr>
              <a:solidFill>
                <a:srgbClr val="99FF99"/>
              </a:solidFill>
              <a:scene3d>
                <a:camera prst="orthographicFront"/>
                <a:lightRig rig="twoPt" dir="t"/>
              </a:scene3d>
              <a:sp3d prstMaterial="plastic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4268-42BC-8E53-04922D6330F5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4268-42BC-8E53-04922D6330F5}"/>
              </c:ext>
            </c:extLst>
          </c:dPt>
          <c:dPt>
            <c:idx val="8"/>
            <c:bubble3D val="0"/>
            <c:explosion val="26"/>
            <c:extLst>
              <c:ext xmlns:c16="http://schemas.microsoft.com/office/drawing/2014/chart" uri="{C3380CC4-5D6E-409C-BE32-E72D297353CC}">
                <c16:uniqueId val="{00000008-4268-42BC-8E53-04922D6330F5}"/>
              </c:ext>
            </c:extLst>
          </c:dPt>
          <c:dLbls>
            <c:dLbl>
              <c:idx val="0"/>
              <c:layout>
                <c:manualLayout>
                  <c:x val="-2.3382514638417368E-2"/>
                  <c:y val="0.10231231082725215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 </a:t>
                    </a:r>
                    <a:r>
                      <a:rPr lang="ru-RU" dirty="0"/>
                      <a:t>" Развитие инфраструктуры образовательных учреждений";            </a:t>
                    </a:r>
                    <a:endParaRPr lang="ru-RU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68-42BC-8E53-04922D6330F5}"/>
                </c:ext>
              </c:extLst>
            </c:dLbl>
            <c:dLbl>
              <c:idx val="1"/>
              <c:layout>
                <c:manualLayout>
                  <c:x val="-0.1759395455937791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 </a:t>
                    </a:r>
                    <a:r>
                      <a:rPr lang="ru-RU" dirty="0"/>
                      <a:t>"Формирование </a:t>
                    </a:r>
                    <a:r>
                      <a:rPr lang="ru-RU" dirty="0" err="1"/>
                      <a:t>здоровьесберегающих</a:t>
                    </a:r>
                    <a:r>
                      <a:rPr lang="ru-RU" dirty="0"/>
                      <a:t> и безопасных условий организации образовательного процесса";  </a:t>
                    </a:r>
                    <a:r>
                      <a:rPr lang="ru-RU" sz="1200" b="1" dirty="0" smtClean="0"/>
                      <a:t>39 </a:t>
                    </a:r>
                    <a:r>
                      <a:rPr lang="ru-RU" sz="1200" b="1" dirty="0"/>
                      <a:t>842,49;    </a:t>
                    </a:r>
                    <a:r>
                      <a:rPr lang="ru-RU" sz="1200" b="1" dirty="0" smtClean="0"/>
                      <a:t>       </a:t>
                    </a:r>
                    <a:endParaRPr lang="ru-RU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8-42BC-8E53-04922D6330F5}"/>
                </c:ext>
              </c:extLst>
            </c:dLbl>
            <c:dLbl>
              <c:idx val="2"/>
              <c:layout>
                <c:manualLayout>
                  <c:x val="0.16720917045722208"/>
                  <c:y val="8.2042273080768557E-2"/>
                </c:manualLayout>
              </c:layout>
              <c:tx>
                <c:rich>
                  <a:bodyPr/>
                  <a:lstStyle/>
                  <a:p>
                    <a:r>
                      <a:rPr lang="ru-RU" b="0"/>
                      <a:t> </a:t>
                    </a:r>
                    <a:r>
                      <a:rPr lang="ru-RU"/>
                      <a:t>" Обеспечение доступного качественного общего и дополнительного образования"   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68-42BC-8E53-04922D6330F5}"/>
                </c:ext>
              </c:extLst>
            </c:dLbl>
            <c:dLbl>
              <c:idx val="3"/>
              <c:layout>
                <c:manualLayout>
                  <c:x val="-0.14267786982919042"/>
                  <c:y val="-0.23827399936592444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"</a:t>
                    </a:r>
                    <a:r>
                      <a:rPr lang="ru-RU" dirty="0"/>
                      <a:t>Организация питания воспитанников и обучающихся в муниципальных образовательных учреждениях .....";     </a:t>
                    </a:r>
                    <a:r>
                      <a:rPr lang="ru-RU" dirty="0" smtClean="0"/>
                      <a:t>            </a:t>
                    </a:r>
                    <a:r>
                      <a:rPr lang="ru-RU" sz="1200" b="1" dirty="0"/>
                      <a:t>17 997,75;     </a:t>
                    </a:r>
                    <a:r>
                      <a:rPr lang="ru-RU" sz="1200" b="1" dirty="0" smtClean="0"/>
                      <a:t>      2,1</a:t>
                    </a:r>
                    <a:r>
                      <a:rPr lang="ru-RU" sz="1200" b="1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68-42BC-8E53-04922D6330F5}"/>
                </c:ext>
              </c:extLst>
            </c:dLbl>
            <c:dLbl>
              <c:idx val="4"/>
              <c:layout>
                <c:manualLayout>
                  <c:x val="2.9580713586328227E-2"/>
                  <c:y val="-0.3113773266385038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 </a:t>
                    </a:r>
                    <a:r>
                      <a:rPr lang="ru-RU" dirty="0"/>
                      <a:t>"Строительство, ремонт, реконструкция и оснащение спортивных объектов"; </a:t>
                    </a:r>
                    <a:r>
                      <a:rPr lang="ru-RU" dirty="0" smtClean="0"/>
                      <a:t>        </a:t>
                    </a:r>
                    <a:r>
                      <a:rPr lang="ru-RU" sz="1200" b="1" dirty="0" smtClean="0"/>
                      <a:t>16 </a:t>
                    </a:r>
                    <a:r>
                      <a:rPr lang="ru-RU" sz="1200" b="1" dirty="0"/>
                      <a:t>909,24;       </a:t>
                    </a:r>
                    <a:r>
                      <a:rPr lang="ru-RU" sz="1200" b="1" dirty="0" smtClean="0"/>
                      <a:t>         </a:t>
                    </a:r>
                    <a:r>
                      <a:rPr lang="ru-RU" sz="1200" b="1" dirty="0"/>
                      <a:t>2,0%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68-42BC-8E53-04922D6330F5}"/>
                </c:ext>
              </c:extLst>
            </c:dLbl>
            <c:dLbl>
              <c:idx val="5"/>
              <c:layout>
                <c:manualLayout>
                  <c:x val="1.890411947285766E-2"/>
                  <c:y val="-0.1392419812432768"/>
                </c:manualLayout>
              </c:layout>
              <c:tx>
                <c:rich>
                  <a:bodyPr/>
                  <a:lstStyle/>
                  <a:p>
                    <a:r>
                      <a:rPr lang="ru-RU" b="0"/>
                      <a:t>"</a:t>
                    </a:r>
                    <a:r>
                      <a:rPr lang="ru-RU"/>
                      <a:t>Обеспечение функций управления"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68-42BC-8E53-04922D6330F5}"/>
                </c:ext>
              </c:extLst>
            </c:dLbl>
            <c:dLbl>
              <c:idx val="6"/>
              <c:layout>
                <c:manualLayout>
                  <c:x val="1.3992259831686981E-2"/>
                  <c:y val="-8.9511565110652017E-2"/>
                </c:manualLayout>
              </c:layout>
              <c:tx>
                <c:rich>
                  <a:bodyPr/>
                  <a:lstStyle/>
                  <a:p>
                    <a:r>
                      <a:rPr lang="ru-RU" b="0"/>
                      <a:t> </a:t>
                    </a:r>
                    <a:r>
                      <a:rPr lang="ru-RU"/>
                      <a:t>" Повышение доступности образования для лиц с ограниченными возможностями здоровья и инвалидов"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68-42BC-8E53-04922D6330F5}"/>
                </c:ext>
              </c:extLst>
            </c:dLbl>
            <c:dLbl>
              <c:idx val="7"/>
              <c:layout>
                <c:manualLayout>
                  <c:x val="-5.2631351798307663E-2"/>
                  <c:y val="0.17654898100753091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 </a:t>
                    </a:r>
                    <a:r>
                      <a:rPr lang="ru-RU" dirty="0"/>
                      <a:t>" Поддержка и развитие профессионального мастерства педагогических работников";         </a:t>
                    </a:r>
                    <a:r>
                      <a:rPr lang="ru-RU" dirty="0" smtClean="0"/>
                      <a:t>                  </a:t>
                    </a:r>
                    <a:r>
                      <a:rPr lang="ru-RU" sz="1200" b="1" dirty="0" smtClean="0"/>
                      <a:t>628,1</a:t>
                    </a:r>
                    <a:r>
                      <a:rPr lang="ru-RU" sz="1200" b="1" dirty="0"/>
                      <a:t>;         </a:t>
                    </a:r>
                    <a:r>
                      <a:rPr lang="ru-RU" sz="1200" b="1" dirty="0" smtClean="0"/>
                      <a:t>              </a:t>
                    </a:r>
                    <a:r>
                      <a:rPr lang="ru-RU" sz="1200" b="1" dirty="0"/>
                      <a:t>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68-42BC-8E53-04922D6330F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68-42BC-8E53-04922D6330F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'образование (2)'!$A$16:$A$23</c:f>
              <c:strCache>
                <c:ptCount val="8"/>
                <c:pt idx="0">
                  <c:v> " Развитие инфраструктуры образовательных учреждений"</c:v>
                </c:pt>
                <c:pt idx="1">
                  <c:v> "Формирование здоровьесберегающих и безопасных условий организации образовательного процесса"</c:v>
                </c:pt>
                <c:pt idx="2">
                  <c:v> " Обеспечение доступного качественного общего и дополнительного образования"</c:v>
                </c:pt>
                <c:pt idx="3">
                  <c:v>"Организация питания воспитанников и обучающихся в муниципальных образовательных учреждениях Сосновского муниципального района"</c:v>
                </c:pt>
                <c:pt idx="4">
                  <c:v> "Строительство, ремонт, реконструкция и оснащение спортивных объектов"</c:v>
                </c:pt>
                <c:pt idx="5">
                  <c:v>"Обеспечение функций управления"</c:v>
                </c:pt>
                <c:pt idx="6">
                  <c:v> " Повышение доступности образования для лиц с ограниченными возможностями здоровья и инвалидов"</c:v>
                </c:pt>
                <c:pt idx="7">
                  <c:v> " Поддержка и развитие профессионального мастерства педагогических работников"</c:v>
                </c:pt>
              </c:strCache>
            </c:strRef>
          </c:cat>
          <c:val>
            <c:numRef>
              <c:f>'образование (2)'!$B$16:$B$23</c:f>
              <c:numCache>
                <c:formatCode>#,##0.00</c:formatCode>
                <c:ptCount val="8"/>
                <c:pt idx="0">
                  <c:v>173612.85086999967</c:v>
                </c:pt>
                <c:pt idx="1">
                  <c:v>39842.493609999998</c:v>
                </c:pt>
                <c:pt idx="2">
                  <c:v>590907.91896000004</c:v>
                </c:pt>
                <c:pt idx="3">
                  <c:v>17997.75376</c:v>
                </c:pt>
                <c:pt idx="4">
                  <c:v>16909.236629999996</c:v>
                </c:pt>
                <c:pt idx="5">
                  <c:v>14556.015520000001</c:v>
                </c:pt>
                <c:pt idx="6">
                  <c:v>4901.3</c:v>
                </c:pt>
                <c:pt idx="7">
                  <c:v>628.08249999999998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68-42BC-8E53-04922D633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rotY val="3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52479205466821"/>
          <c:y val="8.8645914288240729E-2"/>
          <c:w val="0.81177356698194558"/>
          <c:h val="0.77385852611265971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h="158750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2C836"/>
              </a:solidFill>
              <a:scene3d>
                <a:camera prst="orthographicFront"/>
                <a:lightRig rig="threePt" dir="t"/>
              </a:scene3d>
              <a:sp3d>
                <a:bevelT w="114300" h="158750"/>
                <a:bevelB/>
              </a:sp3d>
            </c:spPr>
            <c:extLst>
              <c:ext xmlns:c16="http://schemas.microsoft.com/office/drawing/2014/chart" uri="{C3380CC4-5D6E-409C-BE32-E72D297353CC}">
                <c16:uniqueId val="{00000000-A184-429B-835E-E4110C152BAB}"/>
              </c:ext>
            </c:extLst>
          </c:dPt>
          <c:dPt>
            <c:idx val="1"/>
            <c:invertIfNegative val="0"/>
            <c:bubble3D val="0"/>
            <c:spPr>
              <a:solidFill>
                <a:srgbClr val="CF9FFF"/>
              </a:solidFill>
              <a:scene3d>
                <a:camera prst="orthographicFront"/>
                <a:lightRig rig="threePt" dir="t"/>
              </a:scene3d>
              <a:sp3d>
                <a:bevelB w="50800"/>
              </a:sp3d>
            </c:spPr>
            <c:extLst>
              <c:ext xmlns:c16="http://schemas.microsoft.com/office/drawing/2014/chart" uri="{C3380CC4-5D6E-409C-BE32-E72D297353CC}">
                <c16:uniqueId val="{00000001-A184-429B-835E-E4110C152BAB}"/>
              </c:ext>
            </c:extLst>
          </c:dPt>
          <c:dLbls>
            <c:dLbl>
              <c:idx val="0"/>
              <c:layout>
                <c:manualLayout>
                  <c:x val="4.8461531739919093E-2"/>
                  <c:y val="-0.35394202231498151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3</a:t>
                    </a:r>
                    <a:r>
                      <a:rPr lang="en-US"/>
                      <a:t>63 602,7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84-429B-835E-E4110C152BAB}"/>
                </c:ext>
              </c:extLst>
            </c:dLbl>
            <c:dLbl>
              <c:idx val="1"/>
              <c:layout>
                <c:manualLayout>
                  <c:x val="6.614636451130898E-2"/>
                  <c:y val="-0.48269676385163612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4</a:t>
                    </a:r>
                    <a:r>
                      <a:rPr lang="ru-RU"/>
                      <a:t>41 876,8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4-429B-835E-E4110C152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дошк.обр.!$C$53:$D$53</c:f>
              <c:strCache>
                <c:ptCount val="2"/>
                <c:pt idx="0">
                  <c:v>2017год   </c:v>
                </c:pt>
                <c:pt idx="1">
                  <c:v>2018год   </c:v>
                </c:pt>
              </c:strCache>
            </c:strRef>
          </c:cat>
          <c:val>
            <c:numRef>
              <c:f>дошк.обр.!$C$54:$D$54</c:f>
              <c:numCache>
                <c:formatCode>#,##0.0</c:formatCode>
                <c:ptCount val="2"/>
                <c:pt idx="0" formatCode="#,##0.00">
                  <c:v>363602.73148000072</c:v>
                </c:pt>
                <c:pt idx="1">
                  <c:v>363602.73148000072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84-429B-835E-E4110C152BAB}"/>
            </c:ext>
          </c:extLst>
        </c:ser>
        <c:ser>
          <c:idx val="1"/>
          <c:order val="1"/>
          <c:spPr>
            <a:solidFill>
              <a:srgbClr val="B061FF"/>
            </a:solidFill>
            <a:scene3d>
              <a:camera prst="orthographicFront"/>
              <a:lightRig rig="threePt" dir="t"/>
            </a:scene3d>
            <a:sp3d prstMaterial="matte">
              <a:bevelT h="152400"/>
            </a:sp3d>
          </c:spPr>
          <c:invertIfNegative val="0"/>
          <c:dLbls>
            <c:dLbl>
              <c:idx val="1"/>
              <c:layout>
                <c:manualLayout>
                  <c:x val="6.0952380952381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/>
                      <a:t>+</a:t>
                    </a:r>
                    <a:r>
                      <a:rPr lang="ru-RU"/>
                      <a:t> </a:t>
                    </a:r>
                    <a:r>
                      <a:rPr lang="en-US"/>
                      <a:t>78 274,03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84-429B-835E-E4110C152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дошк.обр.!$C$53:$D$53</c:f>
              <c:strCache>
                <c:ptCount val="2"/>
                <c:pt idx="0">
                  <c:v>2017год   </c:v>
                </c:pt>
                <c:pt idx="1">
                  <c:v>2018год   </c:v>
                </c:pt>
              </c:strCache>
            </c:strRef>
          </c:cat>
          <c:val>
            <c:numRef>
              <c:f>дошк.обр.!$C$55:$D$55</c:f>
              <c:numCache>
                <c:formatCode>#,##0.00</c:formatCode>
                <c:ptCount val="2"/>
                <c:pt idx="1">
                  <c:v>78274.028519999993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84-429B-835E-E4110C152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gapDepth val="44"/>
        <c:shape val="cylinder"/>
        <c:axId val="101548416"/>
        <c:axId val="101549952"/>
        <c:axId val="0"/>
      </c:bar3DChart>
      <c:catAx>
        <c:axId val="10154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01549952"/>
        <c:crosses val="autoZero"/>
        <c:auto val="1"/>
        <c:lblAlgn val="ctr"/>
        <c:lblOffset val="100"/>
        <c:tickMarkSkip val="100"/>
        <c:noMultiLvlLbl val="0"/>
      </c:catAx>
      <c:valAx>
        <c:axId val="101549952"/>
        <c:scaling>
          <c:orientation val="minMax"/>
          <c:min val="10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1548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44655363214953E-2"/>
          <c:y val="6.5222217155124523E-2"/>
          <c:w val="0.97555575643351156"/>
          <c:h val="0.9347777828448768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82C836"/>
              </a:solidFill>
            </c:spPr>
            <c:extLst>
              <c:ext xmlns:c16="http://schemas.microsoft.com/office/drawing/2014/chart" uri="{C3380CC4-5D6E-409C-BE32-E72D297353CC}">
                <c16:uniqueId val="{00000000-7247-47A5-AC16-3D34989670E6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</c:spPr>
            <c:extLst>
              <c:ext xmlns:c16="http://schemas.microsoft.com/office/drawing/2014/chart" uri="{C3380CC4-5D6E-409C-BE32-E72D297353CC}">
                <c16:uniqueId val="{00000001-7247-47A5-AC16-3D34989670E6}"/>
              </c:ext>
            </c:extLst>
          </c:dPt>
          <c:dPt>
            <c:idx val="2"/>
            <c:bubble3D val="0"/>
            <c:spPr>
              <a:solidFill>
                <a:srgbClr val="CF9FFF"/>
              </a:solidFill>
            </c:spPr>
            <c:extLst>
              <c:ext xmlns:c16="http://schemas.microsoft.com/office/drawing/2014/chart" uri="{C3380CC4-5D6E-409C-BE32-E72D297353CC}">
                <c16:uniqueId val="{00000002-7247-47A5-AC16-3D34989670E6}"/>
              </c:ext>
            </c:extLst>
          </c:dPt>
          <c:dLbls>
            <c:dLbl>
              <c:idx val="0"/>
              <c:layout>
                <c:manualLayout>
                  <c:x val="-9.3713632271154201E-2"/>
                  <c:y val="0.1945868571124909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 </a:t>
                    </a:r>
                    <a:r>
                      <a:rPr lang="ru-RU" dirty="0"/>
                      <a:t>"Организация питания детей дошкольного возраста"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47-47A5-AC16-3D34989670E6}"/>
                </c:ext>
              </c:extLst>
            </c:dLbl>
            <c:dLbl>
              <c:idx val="1"/>
              <c:layout>
                <c:manualLayout>
                  <c:x val="0.30922797888526327"/>
                  <c:y val="-9.041478048138849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 </a:t>
                    </a:r>
                    <a:r>
                      <a:rPr lang="ru-RU"/>
                      <a:t>"Обеспечение общедоступного и бесплатного дошкольного образования в Сосновском муниципальном районе"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7-47A5-AC16-3D34989670E6}"/>
                </c:ext>
              </c:extLst>
            </c:dLbl>
            <c:dLbl>
              <c:idx val="2"/>
              <c:layout>
                <c:manualLayout>
                  <c:x val="-2.1129156544589869E-2"/>
                  <c:y val="-0.2139909312350024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 </a:t>
                    </a:r>
                    <a:r>
                      <a:rPr lang="ru-RU"/>
                      <a:t>"Развитие инфраструктуры дошкольных образовательных учреждений"; </a:t>
                    </a:r>
                  </a:p>
                  <a:p>
                    <a:r>
                      <a:rPr lang="ru-RU" sz="1400" b="1"/>
                      <a:t>13 169,0;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47-47A5-AC16-3D34989670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дошк.обр.!$A$45:$A$47</c:f>
              <c:strCache>
                <c:ptCount val="3"/>
                <c:pt idx="0">
                  <c:v> "Организация питания детей дошкольного возраста"</c:v>
                </c:pt>
                <c:pt idx="1">
                  <c:v> "Обеспечение общедоступного и бесплатного дошкольного образования в Сосновском муниципальном районе"</c:v>
                </c:pt>
                <c:pt idx="2">
                  <c:v> "Развитие инфраструктуры дошкольных образовательных учреждений"</c:v>
                </c:pt>
              </c:strCache>
            </c:strRef>
          </c:cat>
          <c:val>
            <c:numRef>
              <c:f>дошк.обр.!$B$45:$B$47</c:f>
              <c:numCache>
                <c:formatCode>#,##0.0</c:formatCode>
                <c:ptCount val="3"/>
                <c:pt idx="0">
                  <c:v>61319.940760000005</c:v>
                </c:pt>
                <c:pt idx="1">
                  <c:v>367387.85002999986</c:v>
                </c:pt>
                <c:pt idx="2">
                  <c:v>13168.97222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47-47A5-AC16-3D3498967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5364612265303861E-3"/>
          <c:w val="0.91709172558277463"/>
          <c:h val="0.89671737862459833"/>
        </c:manualLayout>
      </c:layout>
      <c:ofPieChart>
        <c:ofPieType val="bar"/>
        <c:varyColors val="1"/>
        <c:ser>
          <c:idx val="0"/>
          <c:order val="0"/>
          <c:explosion val="34"/>
          <c:dPt>
            <c:idx val="0"/>
            <c:bubble3D val="0"/>
            <c:explosion val="10"/>
            <c:spPr>
              <a:solidFill>
                <a:srgbClr val="00BCB8"/>
              </a:solidFill>
            </c:spPr>
            <c:extLst>
              <c:ext xmlns:c16="http://schemas.microsoft.com/office/drawing/2014/chart" uri="{C3380CC4-5D6E-409C-BE32-E72D297353CC}">
                <c16:uniqueId val="{00000000-BAE3-43C6-AE9E-DAEBFA88E802}"/>
              </c:ext>
            </c:extLst>
          </c:dPt>
          <c:dPt>
            <c:idx val="1"/>
            <c:bubble3D val="0"/>
            <c:explosion val="19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1-BAE3-43C6-AE9E-DAEBFA88E802}"/>
              </c:ext>
            </c:extLst>
          </c:dPt>
          <c:dPt>
            <c:idx val="2"/>
            <c:bubble3D val="0"/>
            <c:explosion val="11"/>
            <c:spPr>
              <a:solidFill>
                <a:srgbClr val="0192FF"/>
              </a:solidFill>
            </c:spPr>
            <c:extLst>
              <c:ext xmlns:c16="http://schemas.microsoft.com/office/drawing/2014/chart" uri="{C3380CC4-5D6E-409C-BE32-E72D297353CC}">
                <c16:uniqueId val="{00000002-BAE3-43C6-AE9E-DAEBFA88E802}"/>
              </c:ext>
            </c:extLst>
          </c:dPt>
          <c:dPt>
            <c:idx val="3"/>
            <c:bubble3D val="0"/>
            <c:explosion val="27"/>
            <c:spPr>
              <a:solidFill>
                <a:srgbClr val="FF3B7C"/>
              </a:solidFill>
            </c:spPr>
            <c:extLst>
              <c:ext xmlns:c16="http://schemas.microsoft.com/office/drawing/2014/chart" uri="{C3380CC4-5D6E-409C-BE32-E72D297353CC}">
                <c16:uniqueId val="{00000003-BAE3-43C6-AE9E-DAEBFA88E802}"/>
              </c:ext>
            </c:extLst>
          </c:dPt>
          <c:dPt>
            <c:idx val="4"/>
            <c:bubble3D val="0"/>
            <c:spPr>
              <a:solidFill>
                <a:srgbClr val="99FF66"/>
              </a:solidFill>
            </c:spPr>
            <c:extLst>
              <c:ext xmlns:c16="http://schemas.microsoft.com/office/drawing/2014/chart" uri="{C3380CC4-5D6E-409C-BE32-E72D297353CC}">
                <c16:uniqueId val="{00000004-BAE3-43C6-AE9E-DAEBFA88E802}"/>
              </c:ext>
            </c:extLst>
          </c:dPt>
          <c:dPt>
            <c:idx val="5"/>
            <c:bubble3D val="0"/>
            <c:spPr>
              <a:solidFill>
                <a:srgbClr val="B061FF"/>
              </a:solidFill>
            </c:spPr>
            <c:extLst>
              <c:ext xmlns:c16="http://schemas.microsoft.com/office/drawing/2014/chart" uri="{C3380CC4-5D6E-409C-BE32-E72D297353CC}">
                <c16:uniqueId val="{00000005-BAE3-43C6-AE9E-DAEBFA88E802}"/>
              </c:ext>
            </c:extLst>
          </c:dPt>
          <c:dPt>
            <c:idx val="6"/>
            <c:bubble3D val="0"/>
            <c:spPr>
              <a:solidFill>
                <a:srgbClr val="FF7A37"/>
              </a:solidFill>
            </c:spPr>
            <c:extLst>
              <c:ext xmlns:c16="http://schemas.microsoft.com/office/drawing/2014/chart" uri="{C3380CC4-5D6E-409C-BE32-E72D297353CC}">
                <c16:uniqueId val="{00000006-BAE3-43C6-AE9E-DAEBFA88E802}"/>
              </c:ext>
            </c:extLst>
          </c:dPt>
          <c:dPt>
            <c:idx val="7"/>
            <c:bubble3D val="0"/>
            <c:explosion val="62"/>
            <c:extLst>
              <c:ext xmlns:c16="http://schemas.microsoft.com/office/drawing/2014/chart" uri="{C3380CC4-5D6E-409C-BE32-E72D297353CC}">
                <c16:uniqueId val="{00000007-BAE3-43C6-AE9E-DAEBFA88E802}"/>
              </c:ext>
            </c:extLst>
          </c:dPt>
          <c:dLbls>
            <c:dLbl>
              <c:idx val="0"/>
              <c:layout>
                <c:manualLayout>
                  <c:x val="-5.4310273158492531E-2"/>
                  <c:y val="0.2523489233913023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 </a:t>
                    </a:r>
                    <a:r>
                      <a:rPr lang="ru-RU" dirty="0"/>
                      <a:t>"Организация летнего отдыха, оздоровления и занятости детей в каникулярное время</a:t>
                    </a:r>
                    <a:r>
                      <a:rPr lang="ru-RU" dirty="0" smtClean="0"/>
                      <a:t>"</a:t>
                    </a:r>
                    <a:r>
                      <a:rPr lang="en-US" dirty="0" smtClean="0"/>
                      <a:t>     </a:t>
                    </a:r>
                    <a:endParaRPr lang="ru-RU" dirty="0" smtClean="0"/>
                  </a:p>
                  <a:p>
                    <a:r>
                      <a:rPr lang="ru-RU" dirty="0" smtClean="0"/>
                      <a:t>5 </a:t>
                    </a:r>
                    <a:r>
                      <a:rPr lang="ru-RU" dirty="0"/>
                      <a:t>020,1; </a:t>
                    </a:r>
                    <a:r>
                      <a:rPr lang="en-US" dirty="0"/>
                      <a:t>        </a:t>
                    </a:r>
                    <a:r>
                      <a:rPr lang="ru-RU" dirty="0" smtClean="0"/>
                      <a:t>4,5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3-43C6-AE9E-DAEBFA88E8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b="1" dirty="0"/>
                      <a:t>"</a:t>
                    </a:r>
                    <a:r>
                      <a:rPr lang="ru-RU" dirty="0"/>
                      <a:t> Дети-сироты</a:t>
                    </a:r>
                    <a:r>
                      <a:rPr lang="ru-RU" dirty="0" smtClean="0"/>
                      <a:t>" </a:t>
                    </a:r>
                    <a:r>
                      <a:rPr lang="en-US" dirty="0" smtClean="0"/>
                      <a:t>        </a:t>
                    </a:r>
                    <a:r>
                      <a:rPr lang="ru-RU" dirty="0" smtClean="0"/>
                      <a:t>104 </a:t>
                    </a:r>
                    <a:r>
                      <a:rPr lang="ru-RU" dirty="0"/>
                      <a:t>870,</a:t>
                    </a:r>
                    <a:r>
                      <a:rPr lang="en-US" dirty="0"/>
                      <a:t>1</a:t>
                    </a:r>
                    <a:r>
                      <a:rPr lang="en-US" baseline="0" dirty="0"/>
                      <a:t> </a:t>
                    </a:r>
                    <a:r>
                      <a:rPr lang="ru-RU" dirty="0" smtClean="0"/>
                      <a:t>;</a:t>
                    </a:r>
                    <a:r>
                      <a:rPr lang="ru-RU" baseline="0" dirty="0" smtClean="0"/>
                      <a:t>  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3-43C6-AE9E-DAEBFA88E802}"/>
                </c:ext>
              </c:extLst>
            </c:dLbl>
            <c:dLbl>
              <c:idx val="2"/>
              <c:layout>
                <c:manualLayout>
                  <c:x val="-0.16642606650262934"/>
                  <c:y val="-0.2683302926180892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 </a:t>
                    </a:r>
                    <a:r>
                      <a:rPr lang="ru-RU" dirty="0"/>
                      <a:t>"Одаренные дети</a:t>
                    </a:r>
                    <a:r>
                      <a:rPr lang="ru-RU" dirty="0" smtClean="0"/>
                      <a:t>" </a:t>
                    </a:r>
                  </a:p>
                  <a:p>
                    <a:r>
                      <a:rPr lang="ru-RU" dirty="0" smtClean="0"/>
                      <a:t>527,7</a:t>
                    </a:r>
                    <a:r>
                      <a:rPr lang="ru-RU" dirty="0"/>
                      <a:t>; </a:t>
                    </a:r>
                    <a:r>
                      <a:rPr lang="en-US" dirty="0"/>
                      <a:t>       </a:t>
                    </a:r>
                    <a:r>
                      <a:rPr lang="ru-RU" dirty="0"/>
                      <a:t>0,5%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E3-43C6-AE9E-DAEBFA88E802}"/>
                </c:ext>
              </c:extLst>
            </c:dLbl>
            <c:dLbl>
              <c:idx val="3"/>
              <c:layout>
                <c:manualLayout>
                  <c:x val="-1.0604468355975042E-2"/>
                  <c:y val="-0.2906079378061072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 </a:t>
                    </a:r>
                    <a:r>
                      <a:rPr lang="ru-RU" dirty="0"/>
                      <a:t>"Патриотическое воспитание</a:t>
                    </a:r>
                    <a:r>
                      <a:rPr lang="ru-RU" dirty="0" smtClean="0"/>
                      <a:t>"</a:t>
                    </a:r>
                    <a:r>
                      <a:rPr lang="en-US" dirty="0" smtClean="0"/>
                      <a:t>          </a:t>
                    </a:r>
                    <a:r>
                      <a:rPr lang="ru-RU" dirty="0"/>
                      <a:t>737,</a:t>
                    </a:r>
                    <a:r>
                      <a:rPr lang="en-US" dirty="0"/>
                      <a:t>5</a:t>
                    </a:r>
                    <a:r>
                      <a:rPr lang="ru-RU" dirty="0"/>
                      <a:t>;</a:t>
                    </a:r>
                    <a:r>
                      <a:rPr lang="en-US" dirty="0"/>
                      <a:t>       </a:t>
                    </a:r>
                    <a:r>
                      <a:rPr lang="ru-RU" dirty="0"/>
                      <a:t> 0,7%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3-43C6-AE9E-DAEBFA88E802}"/>
                </c:ext>
              </c:extLst>
            </c:dLbl>
            <c:dLbl>
              <c:idx val="4"/>
              <c:layout>
                <c:manualLayout>
                  <c:x val="-8.2974728673134684E-2"/>
                  <c:y val="-9.240917675813797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 </a:t>
                    </a:r>
                    <a:r>
                      <a:rPr lang="ru-RU" dirty="0"/>
                      <a:t>"Подарим Новый год  детям</a:t>
                    </a:r>
                    <a:r>
                      <a:rPr lang="ru-RU" dirty="0" smtClean="0"/>
                      <a:t>"</a:t>
                    </a:r>
                    <a:endParaRPr lang="en-US" dirty="0"/>
                  </a:p>
                  <a:p>
                    <a:r>
                      <a:rPr lang="ru-RU" dirty="0"/>
                      <a:t>940,</a:t>
                    </a:r>
                    <a:r>
                      <a:rPr lang="en-US" dirty="0"/>
                      <a:t>1</a:t>
                    </a:r>
                    <a:r>
                      <a:rPr lang="ru-RU" dirty="0"/>
                      <a:t>; </a:t>
                    </a:r>
                    <a:r>
                      <a:rPr lang="en-US" dirty="0"/>
                      <a:t>         </a:t>
                    </a:r>
                    <a:r>
                      <a:rPr lang="ru-RU" dirty="0"/>
                      <a:t>0,8%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E3-43C6-AE9E-DAEBFA88E802}"/>
                </c:ext>
              </c:extLst>
            </c:dLbl>
            <c:dLbl>
              <c:idx val="5"/>
              <c:layout>
                <c:manualLayout>
                  <c:x val="-3.4482754162270132E-2"/>
                  <c:y val="0.1173333086964180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 </a:t>
                    </a:r>
                    <a:r>
                      <a:rPr lang="ru-RU" dirty="0"/>
                      <a:t>" Дети-инвалиды</a:t>
                    </a:r>
                    <a:r>
                      <a:rPr lang="ru-RU" dirty="0" smtClean="0"/>
                      <a:t>" </a:t>
                    </a:r>
                    <a:r>
                      <a:rPr lang="en-US" dirty="0" smtClean="0"/>
                      <a:t>  </a:t>
                    </a:r>
                    <a:r>
                      <a:rPr lang="ru-RU" dirty="0"/>
                      <a:t>70,0; </a:t>
                    </a:r>
                    <a:r>
                      <a:rPr lang="en-US" dirty="0"/>
                      <a:t>        </a:t>
                    </a:r>
                    <a:r>
                      <a:rPr lang="ru-RU" dirty="0"/>
                      <a:t>0,1%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3-43C6-AE9E-DAEBFA88E80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3-43C6-AE9E-DAEBFA88E8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'дети (2)'!$B$6:$B$11</c:f>
              <c:strCache>
                <c:ptCount val="6"/>
                <c:pt idx="0">
                  <c:v> "Организация летнего отдыха, оздоровления и занятости детей в каникулярное время"</c:v>
                </c:pt>
                <c:pt idx="1">
                  <c:v>" Дети-сироты"</c:v>
                </c:pt>
                <c:pt idx="2">
                  <c:v> "Одаренные дети"</c:v>
                </c:pt>
                <c:pt idx="3">
                  <c:v> "Патриотическое воспитание"</c:v>
                </c:pt>
                <c:pt idx="4">
                  <c:v> "Подарим Новый год  детям"</c:v>
                </c:pt>
                <c:pt idx="5">
                  <c:v> " Дети-инвалиды"</c:v>
                </c:pt>
              </c:strCache>
            </c:strRef>
          </c:cat>
          <c:val>
            <c:numRef>
              <c:f>'дети (2)'!$C$6:$C$11</c:f>
              <c:numCache>
                <c:formatCode>#,##0.00</c:formatCode>
                <c:ptCount val="6"/>
                <c:pt idx="0">
                  <c:v>5020.1035600000014</c:v>
                </c:pt>
                <c:pt idx="1">
                  <c:v>104870.08170000002</c:v>
                </c:pt>
                <c:pt idx="2">
                  <c:v>527.75340000000051</c:v>
                </c:pt>
                <c:pt idx="3">
                  <c:v>737.49</c:v>
                </c:pt>
                <c:pt idx="4">
                  <c:v>940.08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E3-43C6-AE9E-DAEBFA88E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0533799826842E-2"/>
          <c:y val="6.7040592939582339E-2"/>
          <c:w val="0.92126760195544721"/>
          <c:h val="0.554398554987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'комф. жилье'!$E$39</c:f>
              <c:strCache>
                <c:ptCount val="1"/>
                <c:pt idx="0">
                  <c:v>Уточненный план 2018г.</c:v>
                </c:pt>
              </c:strCache>
            </c:strRef>
          </c:tx>
          <c:spPr>
            <a:solidFill>
              <a:srgbClr val="8A4FFF"/>
            </a:solidFill>
            <a:ln>
              <a:solidFill>
                <a:srgbClr val="5E0DFF"/>
              </a:solidFill>
            </a:ln>
          </c:spPr>
          <c:invertIfNegative val="0"/>
          <c:dLbls>
            <c:dLbl>
              <c:idx val="0"/>
              <c:layout>
                <c:manualLayout>
                  <c:x val="-5.621648037026741E-3"/>
                  <c:y val="-2.3130398990276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4-475E-9530-8B7F6DF0B6A8}"/>
                </c:ext>
              </c:extLst>
            </c:dLbl>
            <c:dLbl>
              <c:idx val="1"/>
              <c:layout>
                <c:manualLayout>
                  <c:x val="3.405704098483381E-3"/>
                  <c:y val="-4.281345565749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4-475E-9530-8B7F6DF0B6A8}"/>
                </c:ext>
              </c:extLst>
            </c:dLbl>
            <c:dLbl>
              <c:idx val="2"/>
              <c:layout>
                <c:manualLayout>
                  <c:x val="0"/>
                  <c:y val="-1.5290519877675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4-475E-9530-8B7F6DF0B6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'комф. жилье'!$B$40:$B$42</c:f>
              <c:strCache>
                <c:ptCount val="3"/>
                <c:pt idx="0">
                  <c:v>"Модернизация объектов коммунальной инфраструктуры"</c:v>
                </c:pt>
                <c:pt idx="1">
                  <c:v> "Оказание государственной поддержки молодым семьям  для улучшения жилищных условий"</c:v>
                </c:pt>
                <c:pt idx="2">
                  <c:v> "Подготовка земельных участков для освоения в целях жилищного строительства"</c:v>
                </c:pt>
              </c:strCache>
            </c:strRef>
          </c:cat>
          <c:val>
            <c:numRef>
              <c:f>'комф. жилье'!$E$40:$E$42</c:f>
              <c:numCache>
                <c:formatCode>#,##0.00</c:formatCode>
                <c:ptCount val="3"/>
                <c:pt idx="0">
                  <c:v>39601.053590000003</c:v>
                </c:pt>
                <c:pt idx="1">
                  <c:v>4902.3702000000003</c:v>
                </c:pt>
                <c:pt idx="2">
                  <c:v>1655.3920399999977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4-475E-9530-8B7F6DF0B6A8}"/>
            </c:ext>
          </c:extLst>
        </c:ser>
        <c:ser>
          <c:idx val="1"/>
          <c:order val="1"/>
          <c:tx>
            <c:strRef>
              <c:f>'комф. жилье'!$F$39</c:f>
              <c:strCache>
                <c:ptCount val="1"/>
                <c:pt idx="0">
                  <c:v>Исполнено 2018г.</c:v>
                </c:pt>
              </c:strCache>
            </c:strRef>
          </c:tx>
          <c:spPr>
            <a:solidFill>
              <a:srgbClr val="00D661"/>
            </a:solidFill>
            <a:ln>
              <a:solidFill>
                <a:srgbClr val="009A46"/>
              </a:solidFill>
            </a:ln>
          </c:spPr>
          <c:invertIfNegative val="0"/>
          <c:dLbls>
            <c:dLbl>
              <c:idx val="0"/>
              <c:layout>
                <c:manualLayout>
                  <c:x val="4.7679857378766267E-2"/>
                  <c:y val="-3.6697247706422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D4-475E-9530-8B7F6DF0B6A8}"/>
                </c:ext>
              </c:extLst>
            </c:dLbl>
            <c:dLbl>
              <c:idx val="1"/>
              <c:layout>
                <c:manualLayout>
                  <c:x val="3.2354188935591367E-2"/>
                  <c:y val="-5.810397553516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D4-475E-9530-8B7F6DF0B6A8}"/>
                </c:ext>
              </c:extLst>
            </c:dLbl>
            <c:dLbl>
              <c:idx val="2"/>
              <c:layout>
                <c:manualLayout>
                  <c:x val="4.5977005329524673E-2"/>
                  <c:y val="-4.281345565749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D4-475E-9530-8B7F6DF0B6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'комф. жилье'!$B$40:$B$42</c:f>
              <c:strCache>
                <c:ptCount val="3"/>
                <c:pt idx="0">
                  <c:v>"Модернизация объектов коммунальной инфраструктуры"</c:v>
                </c:pt>
                <c:pt idx="1">
                  <c:v> "Оказание государственной поддержки молодым семьям  для улучшения жилищных условий"</c:v>
                </c:pt>
                <c:pt idx="2">
                  <c:v> "Подготовка земельных участков для освоения в целях жилищного строительства"</c:v>
                </c:pt>
              </c:strCache>
            </c:strRef>
          </c:cat>
          <c:val>
            <c:numRef>
              <c:f>'комф. жилье'!$F$40:$F$42</c:f>
              <c:numCache>
                <c:formatCode>#,##0.00</c:formatCode>
                <c:ptCount val="3"/>
                <c:pt idx="0">
                  <c:v>23742.943729999999</c:v>
                </c:pt>
                <c:pt idx="1">
                  <c:v>4902.3702000000003</c:v>
                </c:pt>
                <c:pt idx="2">
                  <c:v>1655.3920399999977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D4-475E-9530-8B7F6DF0B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960576"/>
        <c:axId val="103962112"/>
        <c:axId val="0"/>
      </c:bar3DChart>
      <c:catAx>
        <c:axId val="10396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962112"/>
        <c:crosses val="autoZero"/>
        <c:auto val="1"/>
        <c:lblAlgn val="ctr"/>
        <c:lblOffset val="100"/>
        <c:noMultiLvlLbl val="0"/>
      </c:catAx>
      <c:valAx>
        <c:axId val="103962112"/>
        <c:scaling>
          <c:orientation val="minMax"/>
          <c:max val="4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3960576"/>
        <c:crosses val="autoZero"/>
        <c:crossBetween val="between"/>
        <c:majorUnit val="5000"/>
        <c:minorUnit val="1000"/>
      </c:valAx>
    </c:plotArea>
    <c:legend>
      <c:legendPos val="t"/>
      <c:layout>
        <c:manualLayout>
          <c:xMode val="edge"/>
          <c:yMode val="edge"/>
          <c:x val="0.4174517423567719"/>
          <c:y val="9.8304195708673853E-2"/>
          <c:w val="0.5501794058227879"/>
          <c:h val="9.7596396393115056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26693297881842"/>
          <c:y val="2.1855601383160492E-2"/>
          <c:w val="0.66512064254742642"/>
          <c:h val="0.88780328384877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'комф. жилье'!$C$46</c:f>
              <c:strCache>
                <c:ptCount val="1"/>
                <c:pt idx="0">
                  <c:v>2017г</c:v>
                </c:pt>
              </c:strCache>
            </c:strRef>
          </c:tx>
          <c:spPr>
            <a:solidFill>
              <a:srgbClr val="FF6D6D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2.4267276601411286E-2"/>
                  <c:y val="-2.9019565628476605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18-47E3-BC67-57AB888FC710}"/>
                </c:ext>
              </c:extLst>
            </c:dLbl>
            <c:dLbl>
              <c:idx val="1"/>
              <c:layout>
                <c:manualLayout>
                  <c:x val="-1.0382232228067181E-2"/>
                  <c:y val="-2.1968654261392471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18-47E3-BC67-57AB888FC710}"/>
                </c:ext>
              </c:extLst>
            </c:dLbl>
            <c:dLbl>
              <c:idx val="2"/>
              <c:layout>
                <c:manualLayout>
                  <c:x val="1.0820455185284232E-2"/>
                  <c:y val="-2.418336027674464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18-47E3-BC67-57AB888FC710}"/>
                </c:ext>
              </c:extLst>
            </c:dLbl>
            <c:dLbl>
              <c:idx val="3"/>
              <c:layout>
                <c:manualLayout>
                  <c:x val="7.6548035662208885E-2"/>
                  <c:y val="1.0097441523513259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18-47E3-BC67-57AB888FC710}"/>
                </c:ext>
              </c:extLst>
            </c:dLbl>
            <c:dLbl>
              <c:idx val="4"/>
              <c:layout>
                <c:manualLayout>
                  <c:x val="1.6030496187976598E-2"/>
                  <c:y val="2.0472440944881883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18-47E3-BC67-57AB888FC710}"/>
                </c:ext>
              </c:extLst>
            </c:dLbl>
            <c:dLbl>
              <c:idx val="5"/>
              <c:layout>
                <c:manualLayout>
                  <c:x val="1.82648401826484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18-47E3-BC67-57AB888FC710}"/>
                </c:ext>
              </c:extLst>
            </c:dLbl>
            <c:dLbl>
              <c:idx val="6"/>
              <c:layout>
                <c:manualLayout>
                  <c:x val="2.6455026455026571E-3"/>
                  <c:y val="9.4062316284538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18-47E3-BC67-57AB888FC710}"/>
                </c:ext>
              </c:extLst>
            </c:dLbl>
            <c:dLbl>
              <c:idx val="7"/>
              <c:layout>
                <c:manualLayout>
                  <c:x val="6.6137566137566134E-3"/>
                  <c:y val="4.7031158142269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18-47E3-BC67-57AB888FC710}"/>
                </c:ext>
              </c:extLst>
            </c:dLbl>
            <c:dLbl>
              <c:idx val="8"/>
              <c:layout>
                <c:manualLayout>
                  <c:x val="5.2910052910053913E-3"/>
                  <c:y val="4.7031158142269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18-47E3-BC67-57AB888FC710}"/>
                </c:ext>
              </c:extLst>
            </c:dLbl>
            <c:dLbl>
              <c:idx val="9"/>
              <c:layout>
                <c:manualLayout>
                  <c:x val="3.9682539682540279E-3"/>
                  <c:y val="2.3515579071134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18-47E3-BC67-57AB888FC71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'комф. жилье'!$B$47:$B$49</c:f>
              <c:strCache>
                <c:ptCount val="3"/>
                <c:pt idx="0">
                  <c:v>"Модернизация объектов коммунальной инфраструктуры"</c:v>
                </c:pt>
                <c:pt idx="1">
                  <c:v> "Оказание государственной поддержки молодым семьям  для улучшения жилищных условий"</c:v>
                </c:pt>
                <c:pt idx="2">
                  <c:v> "Подготовка земельных участков для освоения в целях жилищного строительства"</c:v>
                </c:pt>
              </c:strCache>
            </c:strRef>
          </c:cat>
          <c:val>
            <c:numRef>
              <c:f>'комф. жилье'!$C$47:$C$49</c:f>
              <c:numCache>
                <c:formatCode>#,##0.00</c:formatCode>
                <c:ptCount val="3"/>
                <c:pt idx="0">
                  <c:v>18533.182820000005</c:v>
                </c:pt>
                <c:pt idx="1">
                  <c:v>4708.0467000000017</c:v>
                </c:pt>
                <c:pt idx="2">
                  <c:v>9179.018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18-47E3-BC67-57AB888FC710}"/>
            </c:ext>
          </c:extLst>
        </c:ser>
        <c:ser>
          <c:idx val="1"/>
          <c:order val="1"/>
          <c:tx>
            <c:strRef>
              <c:f>'комф. жилье'!$D$46</c:f>
              <c:strCache>
                <c:ptCount val="1"/>
                <c:pt idx="0">
                  <c:v>2018г</c:v>
                </c:pt>
              </c:strCache>
            </c:strRef>
          </c:tx>
          <c:spPr>
            <a:solidFill>
              <a:srgbClr val="00D6AD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0995301718719316E-2"/>
                  <c:y val="-3.4102021321093866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18-47E3-BC67-57AB888FC710}"/>
                </c:ext>
              </c:extLst>
            </c:dLbl>
            <c:dLbl>
              <c:idx val="1"/>
              <c:layout>
                <c:manualLayout>
                  <c:x val="2.5297416166620394E-2"/>
                  <c:y val="-3.7360313485648416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18-47E3-BC67-57AB888FC710}"/>
                </c:ext>
              </c:extLst>
            </c:dLbl>
            <c:dLbl>
              <c:idx val="2"/>
              <c:layout>
                <c:manualLayout>
                  <c:x val="2.074753311460549E-2"/>
                  <c:y val="-4.0337572210226526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18-47E3-BC67-57AB888FC710}"/>
                </c:ext>
              </c:extLst>
            </c:dLbl>
            <c:dLbl>
              <c:idx val="3"/>
              <c:layout>
                <c:manualLayout>
                  <c:x val="6.5246010915302405E-3"/>
                  <c:y val="1.1065283506228401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18-47E3-BC67-57AB888FC710}"/>
                </c:ext>
              </c:extLst>
            </c:dLbl>
            <c:dLbl>
              <c:idx val="4"/>
              <c:layout>
                <c:manualLayout>
                  <c:x val="9.1701037370328711E-3"/>
                  <c:y val="-1.0374443935248804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18-47E3-BC67-57AB888FC710}"/>
                </c:ext>
              </c:extLst>
            </c:dLbl>
            <c:dLbl>
              <c:idx val="5"/>
              <c:layout>
                <c:manualLayout>
                  <c:x val="1.8264840182648401E-2"/>
                  <c:y val="-8.7145969498910701E-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18-47E3-BC67-57AB888FC710}"/>
                </c:ext>
              </c:extLst>
            </c:dLbl>
            <c:dLbl>
              <c:idx val="6"/>
              <c:layout>
                <c:manualLayout>
                  <c:x val="1.1904761904761921E-2"/>
                  <c:y val="2.3515579071134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18-47E3-BC67-57AB888FC710}"/>
                </c:ext>
              </c:extLst>
            </c:dLbl>
            <c:dLbl>
              <c:idx val="7"/>
              <c:layout>
                <c:manualLayout>
                  <c:x val="1.3227513227513281E-3"/>
                  <c:y val="-1.410934744268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18-47E3-BC67-57AB888FC710}"/>
                </c:ext>
              </c:extLst>
            </c:dLbl>
            <c:dLbl>
              <c:idx val="8"/>
              <c:layout>
                <c:manualLayout>
                  <c:x val="7.9365079365080332E-3"/>
                  <c:y val="-3.527336860670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18-47E3-BC67-57AB888FC710}"/>
                </c:ext>
              </c:extLst>
            </c:dLbl>
            <c:dLbl>
              <c:idx val="9"/>
              <c:layout>
                <c:manualLayout>
                  <c:x val="6.6137566137566134E-3"/>
                  <c:y val="-1.646090534979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18-47E3-BC67-57AB888FC710}"/>
                </c:ext>
              </c:extLst>
            </c:dLbl>
            <c:dLbl>
              <c:idx val="10"/>
              <c:layout>
                <c:manualLayout>
                  <c:x val="-1.3481631277384603E-3"/>
                  <c:y val="-3.762492651381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18-47E3-BC67-57AB888FC710}"/>
                </c:ext>
              </c:extLst>
            </c:dLbl>
            <c:dLbl>
              <c:idx val="11"/>
              <c:layout>
                <c:manualLayout>
                  <c:x val="0"/>
                  <c:y val="-3.29218106995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18-47E3-BC67-57AB888FC710}"/>
                </c:ext>
              </c:extLst>
            </c:dLbl>
            <c:dLbl>
              <c:idx val="12"/>
              <c:layout>
                <c:manualLayout>
                  <c:x val="4.0444893832153805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18-47E3-BC67-57AB888FC71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'комф. жилье'!$B$47:$B$49</c:f>
              <c:strCache>
                <c:ptCount val="3"/>
                <c:pt idx="0">
                  <c:v>"Модернизация объектов коммунальной инфраструктуры"</c:v>
                </c:pt>
                <c:pt idx="1">
                  <c:v> "Оказание государственной поддержки молодым семьям  для улучшения жилищных условий"</c:v>
                </c:pt>
                <c:pt idx="2">
                  <c:v> "Подготовка земельных участков для освоения в целях жилищного строительства"</c:v>
                </c:pt>
              </c:strCache>
            </c:strRef>
          </c:cat>
          <c:val>
            <c:numRef>
              <c:f>'комф. жилье'!$D$47:$D$49</c:f>
              <c:numCache>
                <c:formatCode>#,##0.00</c:formatCode>
                <c:ptCount val="3"/>
                <c:pt idx="0">
                  <c:v>23742.943729999999</c:v>
                </c:pt>
                <c:pt idx="1">
                  <c:v>4902.3702000000003</c:v>
                </c:pt>
                <c:pt idx="2">
                  <c:v>1655.3920399999977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118-47E3-BC67-57AB888FC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017280"/>
        <c:axId val="104035456"/>
        <c:axId val="0"/>
      </c:bar3DChart>
      <c:catAx>
        <c:axId val="1040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4035456"/>
        <c:crosses val="autoZero"/>
        <c:auto val="1"/>
        <c:lblAlgn val="ctr"/>
        <c:lblOffset val="10"/>
        <c:noMultiLvlLbl val="0"/>
      </c:catAx>
      <c:valAx>
        <c:axId val="104035456"/>
        <c:scaling>
          <c:orientation val="minMax"/>
          <c:max val="25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low"/>
        <c:crossAx val="104017280"/>
        <c:crosses val="autoZero"/>
        <c:crossBetween val="between"/>
        <c:majorUnit val="1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641643840709941"/>
          <c:y val="3.8384822569157893E-2"/>
          <c:w val="0.45477594412701561"/>
          <c:h val="0.16534393123212446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24033888707697E-2"/>
          <c:y val="0.11559850599558552"/>
          <c:w val="0.91452674613214957"/>
          <c:h val="0.8728005394572226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1"/>
            <c:spPr>
              <a:solidFill>
                <a:srgbClr val="FF7575"/>
              </a:solidFill>
            </c:spPr>
            <c:extLst>
              <c:ext xmlns:c16="http://schemas.microsoft.com/office/drawing/2014/chart" uri="{C3380CC4-5D6E-409C-BE32-E72D297353CC}">
                <c16:uniqueId val="{00000000-1516-449F-81E3-E84B9D9433EE}"/>
              </c:ext>
            </c:extLst>
          </c:dPt>
          <c:dPt>
            <c:idx val="1"/>
            <c:bubble3D val="0"/>
            <c:explosion val="18"/>
            <c:spPr>
              <a:solidFill>
                <a:srgbClr val="00C85A"/>
              </a:solidFill>
            </c:spPr>
            <c:extLst>
              <c:ext xmlns:c16="http://schemas.microsoft.com/office/drawing/2014/chart" uri="{C3380CC4-5D6E-409C-BE32-E72D297353CC}">
                <c16:uniqueId val="{00000001-1516-449F-81E3-E84B9D9433EE}"/>
              </c:ext>
            </c:extLst>
          </c:dPt>
          <c:dLbls>
            <c:dLbl>
              <c:idx val="0"/>
              <c:layout>
                <c:manualLayout>
                  <c:x val="1.2396136092405504E-2"/>
                  <c:y val="-0.1054183617409818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б</a:t>
                    </a:r>
                    <a:r>
                      <a:rPr lang="ru-RU" dirty="0"/>
                      <a:t>юджет </a:t>
                    </a:r>
                    <a:r>
                      <a:rPr lang="ru-RU" dirty="0" smtClean="0"/>
                      <a:t>района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16-449F-81E3-E84B9D9433EE}"/>
                </c:ext>
              </c:extLst>
            </c:dLbl>
            <c:dLbl>
              <c:idx val="1"/>
              <c:layout>
                <c:manualLayout>
                  <c:x val="-2.8304426748282361E-3"/>
                  <c:y val="-0.2459055967776634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о</a:t>
                    </a:r>
                    <a:r>
                      <a:rPr lang="ru-RU" dirty="0"/>
                      <a:t>бластной </a:t>
                    </a:r>
                    <a:r>
                      <a:rPr lang="ru-RU" dirty="0" smtClean="0"/>
                      <a:t>бюджет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16-449F-81E3-E84B9D9433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'молод. полит.'!$C$3:$D$3</c:f>
              <c:strCache>
                <c:ptCount val="2"/>
                <c:pt idx="0">
                  <c:v>бюджет района</c:v>
                </c:pt>
                <c:pt idx="1">
                  <c:v>областной бюджет</c:v>
                </c:pt>
              </c:strCache>
            </c:strRef>
          </c:cat>
          <c:val>
            <c:numRef>
              <c:f>'молод. полит.'!$C$4:$D$4</c:f>
              <c:numCache>
                <c:formatCode>General</c:formatCode>
                <c:ptCount val="2"/>
                <c:pt idx="0" formatCode="0.0">
                  <c:v>228.53570000000002</c:v>
                </c:pt>
                <c:pt idx="1">
                  <c:v>269.7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6-449F-81E3-E84B9D943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231144456171577"/>
          <c:w val="0.88590563108164133"/>
          <c:h val="0.85548393928452393"/>
        </c:manualLayout>
      </c:layout>
      <c:pie3DChart>
        <c:varyColors val="1"/>
        <c:ser>
          <c:idx val="0"/>
          <c:order val="0"/>
          <c:tx>
            <c:strRef>
              <c:f>Финансы!$B$9:$C$9</c:f>
              <c:strCache>
                <c:ptCount val="1"/>
                <c:pt idx="0">
                  <c:v>Муниципальная районная программа "Управление муниципальными финансами" 10 0 00 00000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</c:spPr>
          <c:explosion val="25"/>
          <c:dPt>
            <c:idx val="0"/>
            <c:bubble3D val="0"/>
            <c:spPr>
              <a:solidFill>
                <a:srgbClr val="FF5B5F"/>
              </a:solidFill>
              <a:ln>
                <a:solidFill>
                  <a:srgbClr val="E2007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FF23-492F-BCFB-951548C25499}"/>
              </c:ext>
            </c:extLst>
          </c:dPt>
          <c:dPt>
            <c:idx val="1"/>
            <c:bubble3D val="0"/>
            <c:spPr>
              <a:solidFill>
                <a:srgbClr val="8B67D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F23-492F-BCFB-951548C25499}"/>
              </c:ext>
            </c:extLst>
          </c:dPt>
          <c:dLbls>
            <c:dLbl>
              <c:idx val="0"/>
              <c:layout>
                <c:manualLayout>
                  <c:x val="-0.1347115905146323"/>
                  <c:y val="-5.2260859904455061E-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2</a:t>
                    </a:r>
                    <a:r>
                      <a:rPr lang="en-US" dirty="0" smtClean="0"/>
                      <a:t>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23-492F-BCFB-951548C254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3-492F-BCFB-951548C254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Финансы!$D$9:$F$9</c:f>
              <c:numCache>
                <c:formatCode>#,##0.00</c:formatCode>
                <c:ptCount val="2"/>
                <c:pt idx="0">
                  <c:v>63483.052920000002</c:v>
                </c:pt>
                <c:pt idx="1">
                  <c:v>2302136.61057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3-492F-BCFB-951548C25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633925083592987E-2"/>
          <c:y val="5.8663358763207656E-2"/>
          <c:w val="0.94653084252319331"/>
          <c:h val="0.842287536487845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Pt>
            <c:idx val="0"/>
            <c:bubble3D val="0"/>
            <c:explosion val="18"/>
            <c:spPr>
              <a:solidFill>
                <a:srgbClr val="29DCEF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DF55-4A1A-832D-DF7655303A3A}"/>
              </c:ext>
            </c:extLst>
          </c:dPt>
          <c:dPt>
            <c:idx val="1"/>
            <c:bubble3D val="0"/>
            <c:explosion val="21"/>
            <c:spPr>
              <a:solidFill>
                <a:srgbClr val="FF018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DF55-4A1A-832D-DF7655303A3A}"/>
              </c:ext>
            </c:extLst>
          </c:dPt>
          <c:dPt>
            <c:idx val="2"/>
            <c:bubble3D val="0"/>
            <c:explosion val="7"/>
            <c:spPr>
              <a:solidFill>
                <a:srgbClr val="00D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DF55-4A1A-832D-DF7655303A3A}"/>
              </c:ext>
            </c:extLst>
          </c:dPt>
          <c:dLbls>
            <c:dLbl>
              <c:idx val="0"/>
              <c:layout>
                <c:manualLayout>
                  <c:x val="0.18407721722675968"/>
                  <c:y val="-3.3255148584685507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/>
                      <a:t>н</a:t>
                    </a:r>
                    <a:r>
                      <a:rPr lang="ru-RU"/>
                      <a:t>алоговые платежи и сборы; 562,6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55-4A1A-832D-DF7655303A3A}"/>
                </c:ext>
              </c:extLst>
            </c:dLbl>
            <c:dLbl>
              <c:idx val="1"/>
              <c:layout>
                <c:manualLayout>
                  <c:x val="-5.7498875572965007E-2"/>
                  <c:y val="-1.6021640823837547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/>
                      <a:t>н</a:t>
                    </a:r>
                    <a:r>
                      <a:rPr lang="ru-RU"/>
                      <a:t>еналоговые доходы; 91,6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55-4A1A-832D-DF7655303A3A}"/>
                </c:ext>
              </c:extLst>
            </c:dLbl>
            <c:dLbl>
              <c:idx val="2"/>
              <c:layout>
                <c:manualLayout>
                  <c:x val="0.13640548675595249"/>
                  <c:y val="8.5080658143735818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/>
                      <a:t>б</a:t>
                    </a:r>
                    <a:r>
                      <a:rPr lang="ru-RU"/>
                      <a:t>езвозмездные поступления;       1 657,4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55-4A1A-832D-DF7655303A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2016-2018'!$A$6:$A$8</c:f>
              <c:strCache>
                <c:ptCount val="3"/>
                <c:pt idx="0">
                  <c:v>налоговые платежи и сборы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2016-2018'!$D$6:$D$8</c:f>
              <c:numCache>
                <c:formatCode>#,##0.00</c:formatCode>
                <c:ptCount val="3"/>
                <c:pt idx="0">
                  <c:v>562634.67069999897</c:v>
                </c:pt>
                <c:pt idx="1">
                  <c:v>91652.115529999981</c:v>
                </c:pt>
                <c:pt idx="2">
                  <c:v>1657430.4554799998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5-4A1A-832D-DF7655303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scene3d>
      <a:camera prst="orthographicFront"/>
      <a:lightRig rig="threePt" dir="t"/>
    </a:scene3d>
    <a:sp3d prstMaterial="metal"/>
  </c:sp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3660324291452977E-2"/>
          <c:w val="0.96329337390696357"/>
          <c:h val="0.93293946871400268"/>
        </c:manualLayout>
      </c:layout>
      <c:pie3DChart>
        <c:varyColors val="1"/>
        <c:ser>
          <c:idx val="0"/>
          <c:order val="0"/>
          <c:explosion val="25"/>
          <c:cat>
            <c:strRef>
              <c:f>Финансы!$B$12:$C$15</c:f>
              <c:strCache>
                <c:ptCount val="3"/>
                <c:pt idx="0">
                  <c:v>Предоставление дотаций на выравнивание бюджетной обеспеченности сельским поселениям за счет средств областного бюджета </c:v>
                </c:pt>
                <c:pt idx="1">
                  <c:v>Осуществление полномочий по первичному воинскому учету на территориях сельских поселений, где отсутствуют военные комиссариаты</c:v>
                </c:pt>
                <c:pt idx="2">
                  <c:v>Расходы на содержание финансового отдела</c:v>
                </c:pt>
              </c:strCache>
            </c:strRef>
          </c:cat>
          <c:val>
            <c:numRef>
              <c:f>Финансы!$D$12:$D$15</c:f>
            </c:numRef>
          </c:val>
          <c:extLst>
            <c:ext xmlns:c16="http://schemas.microsoft.com/office/drawing/2014/chart" uri="{C3380CC4-5D6E-409C-BE32-E72D297353CC}">
              <c16:uniqueId val="{00000000-08FE-4B09-B845-4E9B4B96FE72}"/>
            </c:ext>
          </c:extLst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133350" h="222250"/>
              <a:bevelB w="133350" h="127000"/>
            </a:sp3d>
          </c:spPr>
          <c:explosion val="25"/>
          <c:dPt>
            <c:idx val="0"/>
            <c:bubble3D val="0"/>
            <c:explosion val="15"/>
            <c:spPr>
              <a:solidFill>
                <a:srgbClr val="00D6AD"/>
              </a:solidFill>
              <a:scene3d>
                <a:camera prst="orthographicFront"/>
                <a:lightRig rig="threePt" dir="t"/>
              </a:scene3d>
              <a:sp3d>
                <a:bevelT w="133350" h="222250"/>
                <a:bevelB w="133350" h="127000"/>
              </a:sp3d>
            </c:spPr>
            <c:extLst>
              <c:ext xmlns:c16="http://schemas.microsoft.com/office/drawing/2014/chart" uri="{C3380CC4-5D6E-409C-BE32-E72D297353CC}">
                <c16:uniqueId val="{00000001-08FE-4B09-B845-4E9B4B96FE72}"/>
              </c:ext>
            </c:extLst>
          </c:dPt>
          <c:dPt>
            <c:idx val="1"/>
            <c:bubble3D val="0"/>
            <c:explosion val="16"/>
            <c:spPr>
              <a:solidFill>
                <a:srgbClr val="FF4BA5"/>
              </a:solidFill>
              <a:scene3d>
                <a:camera prst="orthographicFront"/>
                <a:lightRig rig="threePt" dir="t"/>
              </a:scene3d>
              <a:sp3d>
                <a:bevelT w="133350" h="222250"/>
                <a:bevelB w="133350" h="127000"/>
              </a:sp3d>
            </c:spPr>
            <c:extLst>
              <c:ext xmlns:c16="http://schemas.microsoft.com/office/drawing/2014/chart" uri="{C3380CC4-5D6E-409C-BE32-E72D297353CC}">
                <c16:uniqueId val="{00000002-08FE-4B09-B845-4E9B4B96FE72}"/>
              </c:ext>
            </c:extLst>
          </c:dPt>
          <c:dPt>
            <c:idx val="2"/>
            <c:bubble3D val="0"/>
            <c:explosion val="7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33350" h="222250"/>
                <a:bevelB w="133350" h="127000"/>
              </a:sp3d>
            </c:spPr>
            <c:extLst>
              <c:ext xmlns:c16="http://schemas.microsoft.com/office/drawing/2014/chart" uri="{C3380CC4-5D6E-409C-BE32-E72D297353CC}">
                <c16:uniqueId val="{00000003-08FE-4B09-B845-4E9B4B96FE72}"/>
              </c:ext>
            </c:extLst>
          </c:dPt>
          <c:dLbls>
            <c:dLbl>
              <c:idx val="0"/>
              <c:layout>
                <c:manualLayout>
                  <c:x val="3.1575176220089471E-2"/>
                  <c:y val="6.741673310808624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П</a:t>
                    </a:r>
                    <a:r>
                      <a:rPr lang="ru-RU" dirty="0"/>
                      <a:t>редоставление дотаций на выравнивание бюджетной обеспеченности сельским поселениям за счет средств областного бюджета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FE-4B09-B845-4E9B4B96FE72}"/>
                </c:ext>
              </c:extLst>
            </c:dLbl>
            <c:dLbl>
              <c:idx val="1"/>
              <c:layout>
                <c:manualLayout>
                  <c:x val="0.10565372213004799"/>
                  <c:y val="2.5936660632478788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О</a:t>
                    </a:r>
                    <a:r>
                      <a:rPr lang="ru-RU" dirty="0"/>
                      <a:t>существление полномочий по первичному воинскому учету на территориях сельских поселений, где отсутствуют военные </a:t>
                    </a:r>
                    <a:r>
                      <a:rPr lang="ru-RU" dirty="0" smtClean="0"/>
                      <a:t>комиссариаты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FE-4B09-B845-4E9B4B96FE72}"/>
                </c:ext>
              </c:extLst>
            </c:dLbl>
            <c:dLbl>
              <c:idx val="2"/>
              <c:layout>
                <c:manualLayout>
                  <c:x val="-0.10260464631569872"/>
                  <c:y val="0.3232804606677699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Р</a:t>
                    </a:r>
                    <a:r>
                      <a:rPr lang="ru-RU" dirty="0"/>
                      <a:t>асходы на содержание финансового </a:t>
                    </a:r>
                    <a:r>
                      <a:rPr lang="ru-RU" dirty="0" smtClean="0"/>
                      <a:t>отдела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FE-4B09-B845-4E9B4B96FE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Финансы!$B$12:$C$15</c:f>
              <c:strCache>
                <c:ptCount val="3"/>
                <c:pt idx="0">
                  <c:v>Предоставление дотаций на выравнивание бюджетной обеспеченности сельским поселениям за счет средств областного бюджета </c:v>
                </c:pt>
                <c:pt idx="1">
                  <c:v>Осуществление полномочий по первичному воинскому учету на территориях сельских поселений, где отсутствуют военные комиссариаты</c:v>
                </c:pt>
                <c:pt idx="2">
                  <c:v>Расходы на содержание финансового отдела</c:v>
                </c:pt>
              </c:strCache>
            </c:strRef>
          </c:cat>
          <c:val>
            <c:numRef>
              <c:f>Финансы!$E$12:$E$15</c:f>
              <c:numCache>
                <c:formatCode>#,##0.00</c:formatCode>
                <c:ptCount val="3"/>
                <c:pt idx="0">
                  <c:v>43079</c:v>
                </c:pt>
                <c:pt idx="1">
                  <c:v>3298.1</c:v>
                </c:pt>
                <c:pt idx="2">
                  <c:v>17105.952920000003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FE-4B09-B845-4E9B4B96F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6762103217079"/>
          <c:y val="0.16248393093667771"/>
          <c:w val="0.8723542912576111"/>
          <c:h val="0.723484923853610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Лист7!$B$33</c:f>
              <c:strCache>
                <c:ptCount val="1"/>
                <c:pt idx="0">
                  <c:v>Субсидии областного бюджета</c:v>
                </c:pt>
              </c:strCache>
            </c:strRef>
          </c:tx>
          <c:spPr>
            <a:solidFill>
              <a:srgbClr val="A071FF"/>
            </a:solidFill>
          </c:spPr>
          <c:invertIfNegative val="0"/>
          <c:dLbls>
            <c:dLbl>
              <c:idx val="0"/>
              <c:layout>
                <c:manualLayout>
                  <c:x val="3.0204962243797196E-2"/>
                  <c:y val="1.010101010101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CC-432D-8AAC-ACB52AC5B193}"/>
                </c:ext>
              </c:extLst>
            </c:dLbl>
            <c:dLbl>
              <c:idx val="1"/>
              <c:layout>
                <c:manualLayout>
                  <c:x val="5.1779935275080895E-2"/>
                  <c:y val="-3.3670033670033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CC-432D-8AAC-ACB52AC5B193}"/>
                </c:ext>
              </c:extLst>
            </c:dLbl>
            <c:spPr>
              <a:solidFill>
                <a:srgbClr val="BC9BFF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Лист7!$C$32:$D$32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Лист7!$C$33:$D$33</c:f>
              <c:numCache>
                <c:formatCode>#,##0.0</c:formatCode>
                <c:ptCount val="2"/>
                <c:pt idx="0">
                  <c:v>23783.432000000001</c:v>
                </c:pt>
                <c:pt idx="1">
                  <c:v>86063.20177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CC-432D-8AAC-ACB52AC5B193}"/>
            </c:ext>
          </c:extLst>
        </c:ser>
        <c:ser>
          <c:idx val="1"/>
          <c:order val="1"/>
          <c:tx>
            <c:strRef>
              <c:f>Лист7!$B$34</c:f>
              <c:strCache>
                <c:ptCount val="1"/>
                <c:pt idx="0">
                  <c:v>Средства районного  бюджета</c:v>
                </c:pt>
              </c:strCache>
            </c:strRef>
          </c:tx>
          <c:spPr>
            <a:solidFill>
              <a:srgbClr val="00DE64"/>
            </a:solidFill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DE64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CDCC-432D-8AAC-ACB52AC5B193}"/>
              </c:ext>
            </c:extLst>
          </c:dPt>
          <c:dLbls>
            <c:dLbl>
              <c:idx val="0"/>
              <c:layout>
                <c:manualLayout>
                  <c:x val="3.3836235901521391E-2"/>
                  <c:y val="-4.778972520908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CC-432D-8AAC-ACB52AC5B193}"/>
                </c:ext>
              </c:extLst>
            </c:dLbl>
            <c:dLbl>
              <c:idx val="1"/>
              <c:layout>
                <c:manualLayout>
                  <c:x val="4.3602314286669087E-2"/>
                  <c:y val="-1.2493814617258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CC-432D-8AAC-ACB52AC5B193}"/>
                </c:ext>
              </c:extLst>
            </c:dLbl>
            <c:spPr>
              <a:solidFill>
                <a:srgbClr val="00F66F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Лист7!$C$32:$D$32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Лист7!$C$34:$D$34</c:f>
              <c:numCache>
                <c:formatCode>#,##0.0</c:formatCode>
                <c:ptCount val="2"/>
                <c:pt idx="0">
                  <c:v>52.314999999999998</c:v>
                </c:pt>
                <c:pt idx="1">
                  <c:v>6286.2698800000007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CC-432D-8AAC-ACB52AC5B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shape val="cylinder"/>
        <c:axId val="105421440"/>
        <c:axId val="105431424"/>
        <c:axId val="0"/>
      </c:bar3DChart>
      <c:catAx>
        <c:axId val="10542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ru-RU"/>
          </a:p>
        </c:txPr>
        <c:crossAx val="105431424"/>
        <c:crosses val="autoZero"/>
        <c:auto val="1"/>
        <c:lblAlgn val="ctr"/>
        <c:lblOffset val="1"/>
        <c:tickLblSkip val="1"/>
        <c:noMultiLvlLbl val="0"/>
      </c:catAx>
      <c:valAx>
        <c:axId val="105431424"/>
        <c:scaling>
          <c:orientation val="minMax"/>
          <c:max val="100000"/>
          <c:min val="1000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05421440"/>
        <c:crosses val="autoZero"/>
        <c:crossBetween val="between"/>
        <c:majorUnit val="15000"/>
        <c:minorUnit val="3000"/>
      </c:valAx>
    </c:plotArea>
    <c:legend>
      <c:legendPos val="r"/>
      <c:layout>
        <c:manualLayout>
          <c:xMode val="edge"/>
          <c:yMode val="edge"/>
          <c:x val="8.0644833500885024E-3"/>
          <c:y val="4.6086981062851088E-3"/>
          <c:w val="0.97240102268769935"/>
          <c:h val="0.11629704889039408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08573928259003"/>
          <c:y val="5.1400554097404488E-2"/>
          <c:w val="0.86235870516185453"/>
          <c:h val="0.8233603091280254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Лист8!$B$4</c:f>
              <c:strCache>
                <c:ptCount val="1"/>
                <c:pt idx="0">
                  <c:v>Муниципальная районная Программа "Повышение безопасности дорожного движения" в Сосновском муниципальном районе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58427"/>
              </a:solidFill>
            </c:spPr>
            <c:extLst>
              <c:ext xmlns:c16="http://schemas.microsoft.com/office/drawing/2014/chart" uri="{C3380CC4-5D6E-409C-BE32-E72D297353CC}">
                <c16:uniqueId val="{00000000-A612-4B34-A77C-8D9BA8C5B5D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612-4B34-A77C-8D9BA8C5B5D8}"/>
              </c:ext>
            </c:extLst>
          </c:dPt>
          <c:dLbls>
            <c:dLbl>
              <c:idx val="0"/>
              <c:layout>
                <c:manualLayout>
                  <c:x val="5.5555555555555558E-3"/>
                  <c:y val="-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12-4B34-A77C-8D9BA8C5B5D8}"/>
                </c:ext>
              </c:extLst>
            </c:dLbl>
            <c:dLbl>
              <c:idx val="1"/>
              <c:layout>
                <c:manualLayout>
                  <c:x val="0"/>
                  <c:y val="-3.240740740740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12-4B34-A77C-8D9BA8C5B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Лист8!$C$3:$D$3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Лист8!$C$4:$D$4</c:f>
              <c:numCache>
                <c:formatCode>0.0</c:formatCode>
                <c:ptCount val="2"/>
                <c:pt idx="0">
                  <c:v>200</c:v>
                </c:pt>
                <c:pt idx="1">
                  <c:v>338.80439999999999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2-4B34-A77C-8D9BA8C5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gapDepth val="12"/>
        <c:shape val="cylinder"/>
        <c:axId val="105260544"/>
        <c:axId val="105262080"/>
        <c:axId val="0"/>
      </c:bar3DChart>
      <c:catAx>
        <c:axId val="10526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5262080"/>
        <c:crosses val="autoZero"/>
        <c:auto val="1"/>
        <c:lblAlgn val="ctr"/>
        <c:lblOffset val="100"/>
        <c:noMultiLvlLbl val="0"/>
      </c:catAx>
      <c:valAx>
        <c:axId val="105262080"/>
        <c:scaling>
          <c:orientation val="minMax"/>
          <c:min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26054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dkEdge">
      <a:bevelT/>
      <a:bevelB/>
    </a:sp3d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10241763260871"/>
          <c:y val="3.6991171558100805E-2"/>
          <c:w val="0.84064656396202886"/>
          <c:h val="0.8233603091280254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Лист8!$B$11</c:f>
              <c:strCache>
                <c:ptCount val="1"/>
                <c:pt idx="0">
                  <c:v>Муниципальная районная программа "Оптимизация функций муниципального управления и повышение эфффективности  их обеспечения"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D6D"/>
              </a:solidFill>
            </c:spPr>
            <c:extLst>
              <c:ext xmlns:c16="http://schemas.microsoft.com/office/drawing/2014/chart" uri="{C3380CC4-5D6E-409C-BE32-E72D297353CC}">
                <c16:uniqueId val="{00000000-B717-462D-94BA-D8DC56E249C7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B717-462D-94BA-D8DC56E249C7}"/>
              </c:ext>
            </c:extLst>
          </c:dPt>
          <c:dLbls>
            <c:dLbl>
              <c:idx val="0"/>
              <c:layout>
                <c:manualLayout>
                  <c:x val="0"/>
                  <c:y val="-5.585027589527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7-462D-94BA-D8DC56E249C7}"/>
                </c:ext>
              </c:extLst>
            </c:dLbl>
            <c:dLbl>
              <c:idx val="1"/>
              <c:layout>
                <c:manualLayout>
                  <c:x val="-8.9816657583521396E-17"/>
                  <c:y val="-3.821334666518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7-462D-94BA-D8DC56E24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Лист8!$C$10:$D$10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Лист8!$C$11:$D$11</c:f>
              <c:numCache>
                <c:formatCode>#,##0.00</c:formatCode>
                <c:ptCount val="2"/>
                <c:pt idx="0">
                  <c:v>104.925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7-462D-94BA-D8DC56E24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12"/>
        <c:shape val="cylinder"/>
        <c:axId val="105689088"/>
        <c:axId val="105690624"/>
        <c:axId val="0"/>
      </c:bar3DChart>
      <c:catAx>
        <c:axId val="10568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5690624"/>
        <c:crosses val="autoZero"/>
        <c:auto val="1"/>
        <c:lblAlgn val="ctr"/>
        <c:lblOffset val="100"/>
        <c:noMultiLvlLbl val="0"/>
      </c:catAx>
      <c:valAx>
        <c:axId val="105690624"/>
        <c:scaling>
          <c:orientation val="minMax"/>
          <c:max val="120"/>
          <c:min val="7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689088"/>
        <c:crosses val="autoZero"/>
        <c:crossBetween val="between"/>
        <c:majorUnit val="2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dkEdge">
      <a:bevelT/>
      <a:bevelB/>
    </a:sp3d>
  </c:sp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64127742738624"/>
          <c:y val="5.3327186430635172E-2"/>
          <c:w val="0.86235870516185453"/>
          <c:h val="0.8434921701687668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Лист8!$B$9</c:f>
              <c:strCache>
                <c:ptCount val="1"/>
                <c:pt idx="0">
                  <c:v>Муниципальная  районная программа "Развитие муниципальной службы в Сосновском районе"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5B5F"/>
              </a:solidFill>
            </c:spPr>
            <c:extLst>
              <c:ext xmlns:c16="http://schemas.microsoft.com/office/drawing/2014/chart" uri="{C3380CC4-5D6E-409C-BE32-E72D297353CC}">
                <c16:uniqueId val="{00000000-3B96-4AFC-9866-ED404691ABFE}"/>
              </c:ext>
            </c:extLst>
          </c:dPt>
          <c:dPt>
            <c:idx val="1"/>
            <c:invertIfNegative val="0"/>
            <c:bubble3D val="0"/>
            <c:spPr>
              <a:solidFill>
                <a:srgbClr val="00DE64"/>
              </a:solidFill>
            </c:spPr>
            <c:extLst>
              <c:ext xmlns:c16="http://schemas.microsoft.com/office/drawing/2014/chart" uri="{C3380CC4-5D6E-409C-BE32-E72D297353CC}">
                <c16:uniqueId val="{00000001-3B96-4AFC-9866-ED404691ABFE}"/>
              </c:ext>
            </c:extLst>
          </c:dPt>
          <c:dLbls>
            <c:dLbl>
              <c:idx val="0"/>
              <c:layout>
                <c:manualLayout>
                  <c:x val="6.6334991708126194E-3"/>
                  <c:y val="-5.87897517300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96-4AFC-9866-ED404691ABFE}"/>
                </c:ext>
              </c:extLst>
            </c:dLbl>
            <c:dLbl>
              <c:idx val="1"/>
              <c:layout>
                <c:manualLayout>
                  <c:x val="2.21116404125314E-2"/>
                  <c:y val="-6.680653605690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96-4AFC-9866-ED404691A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Лист8!$C$8:$D$8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Лист8!$C$9:$D$9</c:f>
              <c:numCache>
                <c:formatCode>#,##0.00</c:formatCode>
                <c:ptCount val="2"/>
                <c:pt idx="0" formatCode="0.0">
                  <c:v>50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96-4AFC-9866-ED404691A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gapDepth val="12"/>
        <c:shape val="cylinder"/>
        <c:axId val="106793984"/>
        <c:axId val="106799872"/>
        <c:axId val="0"/>
      </c:bar3DChart>
      <c:catAx>
        <c:axId val="10679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6799872"/>
        <c:crosses val="autoZero"/>
        <c:auto val="1"/>
        <c:lblAlgn val="ctr"/>
        <c:lblOffset val="100"/>
        <c:noMultiLvlLbl val="0"/>
      </c:catAx>
      <c:valAx>
        <c:axId val="106799872"/>
        <c:scaling>
          <c:orientation val="minMax"/>
          <c:max val="11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793984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dkEdge">
      <a:bevelT/>
      <a:bevelB/>
    </a:sp3d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Лист9!$B$24:$C$24</c:f>
              <c:strCache>
                <c:ptCount val="1"/>
                <c:pt idx="0">
                  <c:v>Субсидии областного бюджета на оплату труда руководителей спортивных секций в спортивных школах и образовательных организациях</c:v>
                </c:pt>
              </c:strCache>
            </c:strRef>
          </c:tx>
          <c:spPr>
            <a:solidFill>
              <a:srgbClr val="FF7D7D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3.09677419354838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E3-412F-A896-BF6A25E47889}"/>
                </c:ext>
              </c:extLst>
            </c:dLbl>
            <c:dLbl>
              <c:idx val="1"/>
              <c:layout>
                <c:manualLayout>
                  <c:x val="2.0645161290322591E-2"/>
                  <c:y val="-1.056105610561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E3-412F-A896-BF6A25E47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Лист9!$D$23:$E$23</c:f>
              <c:strCache>
                <c:ptCount val="2"/>
                <c:pt idx="0">
                  <c:v>2017 г</c:v>
                </c:pt>
                <c:pt idx="1">
                  <c:v>2018 г</c:v>
                </c:pt>
              </c:strCache>
            </c:strRef>
          </c:cat>
          <c:val>
            <c:numRef>
              <c:f>Лист9!$D$24:$E$24</c:f>
              <c:numCache>
                <c:formatCode>0.0</c:formatCode>
                <c:ptCount val="2"/>
                <c:pt idx="0">
                  <c:v>939.08</c:v>
                </c:pt>
                <c:pt idx="1">
                  <c:v>704.3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3-412F-A896-BF6A25E47889}"/>
            </c:ext>
          </c:extLst>
        </c:ser>
        <c:ser>
          <c:idx val="1"/>
          <c:order val="1"/>
          <c:tx>
            <c:strRef>
              <c:f>Лист9!$B$25:$C$25</c:f>
              <c:strCache>
                <c:ptCount val="1"/>
                <c:pt idx="0">
                  <c:v>Софинасирование из бюджета района на оплату труда руководителей спортивных секций в спортивных школах и образовательных организациях</c:v>
                </c:pt>
              </c:strCache>
            </c:strRef>
          </c:tx>
          <c:spPr>
            <a:solidFill>
              <a:srgbClr val="3FFF96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E3-412F-A896-BF6A25E47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Лист9!$D$23:$E$23</c:f>
              <c:strCache>
                <c:ptCount val="2"/>
                <c:pt idx="0">
                  <c:v>2017 г</c:v>
                </c:pt>
                <c:pt idx="1">
                  <c:v>2018 г</c:v>
                </c:pt>
              </c:strCache>
            </c:strRef>
          </c:cat>
          <c:val>
            <c:numRef>
              <c:f>Лист9!$D$25:$E$25</c:f>
              <c:numCache>
                <c:formatCode>0.0</c:formatCode>
                <c:ptCount val="2"/>
                <c:pt idx="0">
                  <c:v>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3-412F-A896-BF6A25E47889}"/>
            </c:ext>
          </c:extLst>
        </c:ser>
        <c:ser>
          <c:idx val="2"/>
          <c:order val="2"/>
          <c:tx>
            <c:strRef>
              <c:f>Лист9!$B$26:$C$26</c:f>
              <c:strCache>
                <c:ptCount val="1"/>
                <c:pt idx="0">
                  <c:v>Организация и проведение мероприятий в сфере физической культуры и спорта за счет средств бюджета района</c:v>
                </c:pt>
              </c:strCache>
            </c:strRef>
          </c:tx>
          <c:spPr>
            <a:solidFill>
              <a:srgbClr val="00B800"/>
            </a:solidFill>
            <a:ln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043010752688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E3-412F-A896-BF6A25E47889}"/>
                </c:ext>
              </c:extLst>
            </c:dLbl>
            <c:dLbl>
              <c:idx val="1"/>
              <c:layout>
                <c:manualLayout>
                  <c:x val="1.5483870967741941E-2"/>
                  <c:y val="-5.2805280528052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E3-412F-A896-BF6A25E47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Лист9!$D$23:$E$23</c:f>
              <c:strCache>
                <c:ptCount val="2"/>
                <c:pt idx="0">
                  <c:v>2017 г</c:v>
                </c:pt>
                <c:pt idx="1">
                  <c:v>2018 г</c:v>
                </c:pt>
              </c:strCache>
            </c:strRef>
          </c:cat>
          <c:val>
            <c:numRef>
              <c:f>Лист9!$D$26:$E$26</c:f>
              <c:numCache>
                <c:formatCode>0.0</c:formatCode>
                <c:ptCount val="2"/>
                <c:pt idx="0">
                  <c:v>732.09900000000005</c:v>
                </c:pt>
                <c:pt idx="1">
                  <c:v>827.84039999999948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E3-412F-A896-BF6A25E47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60"/>
        <c:shape val="cylinder"/>
        <c:axId val="106855424"/>
        <c:axId val="106861312"/>
        <c:axId val="0"/>
      </c:bar3DChart>
      <c:catAx>
        <c:axId val="10685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6861312"/>
        <c:crosses val="autoZero"/>
        <c:auto val="1"/>
        <c:lblAlgn val="ctr"/>
        <c:lblOffset val="100"/>
        <c:noMultiLvlLbl val="0"/>
      </c:catAx>
      <c:valAx>
        <c:axId val="1068613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855424"/>
        <c:crosses val="autoZero"/>
        <c:crossBetween val="between"/>
        <c:majorUnit val="2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150208223972061"/>
          <c:y val="7.4678257526272704E-2"/>
          <c:w val="0.33783125109361389"/>
          <c:h val="0.91582088256451499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36660632478767E-3"/>
          <c:y val="0.10638777752940436"/>
          <c:w val="0.87593073507321062"/>
          <c:h val="0.84875800129503665"/>
        </c:manualLayout>
      </c:layout>
      <c:pie3DChart>
        <c:varyColors val="1"/>
        <c:ser>
          <c:idx val="0"/>
          <c:order val="0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(3)'!$C$17:$C$452</c:f>
            </c:numRef>
          </c:val>
          <c:extLst>
            <c:ext xmlns:c16="http://schemas.microsoft.com/office/drawing/2014/chart" uri="{C3380CC4-5D6E-409C-BE32-E72D297353CC}">
              <c16:uniqueId val="{00000000-67E0-48DC-9174-C133231E9200}"/>
            </c:ext>
          </c:extLst>
        </c:ser>
        <c:ser>
          <c:idx val="1"/>
          <c:order val="1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(3)'!$D$17:$D$452</c:f>
            </c:numRef>
          </c:val>
          <c:extLst>
            <c:ext xmlns:c16="http://schemas.microsoft.com/office/drawing/2014/chart" uri="{C3380CC4-5D6E-409C-BE32-E72D297353CC}">
              <c16:uniqueId val="{00000001-67E0-48DC-9174-C133231E9200}"/>
            </c:ext>
          </c:extLst>
        </c:ser>
        <c:ser>
          <c:idx val="2"/>
          <c:order val="2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(3)'!$E$17:$E$452</c:f>
            </c:numRef>
          </c:val>
          <c:extLst>
            <c:ext xmlns:c16="http://schemas.microsoft.com/office/drawing/2014/chart" uri="{C3380CC4-5D6E-409C-BE32-E72D297353CC}">
              <c16:uniqueId val="{00000002-67E0-48DC-9174-C133231E9200}"/>
            </c:ext>
          </c:extLst>
        </c:ser>
        <c:ser>
          <c:idx val="3"/>
          <c:order val="3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(3)'!$F$17:$F$452</c:f>
            </c:numRef>
          </c:val>
          <c:extLst>
            <c:ext xmlns:c16="http://schemas.microsoft.com/office/drawing/2014/chart" uri="{C3380CC4-5D6E-409C-BE32-E72D297353CC}">
              <c16:uniqueId val="{00000003-67E0-48DC-9174-C133231E9200}"/>
            </c:ext>
          </c:extLst>
        </c:ser>
        <c:ser>
          <c:idx val="4"/>
          <c:order val="4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(3)'!$G$17:$G$452</c:f>
            </c:numRef>
          </c:val>
          <c:extLst>
            <c:ext xmlns:c16="http://schemas.microsoft.com/office/drawing/2014/chart" uri="{C3380CC4-5D6E-409C-BE32-E72D297353CC}">
              <c16:uniqueId val="{00000004-67E0-48DC-9174-C133231E9200}"/>
            </c:ext>
          </c:extLst>
        </c:ser>
        <c:ser>
          <c:idx val="5"/>
          <c:order val="5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(3)'!$H$17:$H$452</c:f>
            </c:numRef>
          </c:val>
          <c:extLst>
            <c:ext xmlns:c16="http://schemas.microsoft.com/office/drawing/2014/chart" uri="{C3380CC4-5D6E-409C-BE32-E72D297353CC}">
              <c16:uniqueId val="{00000005-67E0-48DC-9174-C133231E9200}"/>
            </c:ext>
          </c:extLst>
        </c:ser>
        <c:ser>
          <c:idx val="6"/>
          <c:order val="6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66CAD4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67E0-48DC-9174-C133231E9200}"/>
              </c:ext>
            </c:extLst>
          </c:dPt>
          <c:dPt>
            <c:idx val="1"/>
            <c:bubble3D val="0"/>
            <c:explosion val="8"/>
            <c:spPr>
              <a:solidFill>
                <a:srgbClr val="DE5C8E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67E0-48DC-9174-C133231E9200}"/>
              </c:ext>
            </c:extLst>
          </c:dPt>
          <c:dPt>
            <c:idx val="2"/>
            <c:bubble3D val="0"/>
            <c:explosion val="32"/>
            <c:spPr>
              <a:solidFill>
                <a:srgbClr val="30D06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67E0-48DC-9174-C133231E9200}"/>
              </c:ext>
            </c:extLst>
          </c:dPt>
          <c:dPt>
            <c:idx val="3"/>
            <c:bubble3D val="0"/>
            <c:explosion val="18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67E0-48DC-9174-C133231E9200}"/>
              </c:ext>
            </c:extLst>
          </c:dPt>
          <c:dPt>
            <c:idx val="4"/>
            <c:bubble3D val="0"/>
            <c:explosion val="16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A-67E0-48DC-9174-C133231E9200}"/>
              </c:ext>
            </c:extLst>
          </c:dPt>
          <c:dPt>
            <c:idx val="5"/>
            <c:bubble3D val="0"/>
            <c:explosion val="0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67E0-48DC-9174-C133231E9200}"/>
              </c:ext>
            </c:extLst>
          </c:dPt>
          <c:dLbls>
            <c:dLbl>
              <c:idx val="0"/>
              <c:layout>
                <c:manualLayout>
                  <c:x val="0.14258208290001489"/>
                  <c:y val="0.1343377275580665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400"/>
                      <a:t>Администрация Сосновского муниципального района; </a:t>
                    </a:r>
                  </a:p>
                  <a:p>
                    <a:pPr>
                      <a:defRPr sz="1100"/>
                    </a:pPr>
                    <a:r>
                      <a:rPr lang="ru-RU" sz="1200" b="1"/>
                      <a:t>153 554 626,17;     77,0%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E0-48DC-9174-C133231E9200}"/>
                </c:ext>
              </c:extLst>
            </c:dLbl>
            <c:dLbl>
              <c:idx val="1"/>
              <c:layout>
                <c:manualLayout>
                  <c:x val="2.5804585747536274E-2"/>
                  <c:y val="-0.2086039809995501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E0-48DC-9174-C133231E9200}"/>
                </c:ext>
              </c:extLst>
            </c:dLbl>
            <c:dLbl>
              <c:idx val="2"/>
              <c:layout>
                <c:manualLayout>
                  <c:x val="1.8756994998266725E-2"/>
                  <c:y val="-5.779201328647488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E0-48DC-9174-C133231E9200}"/>
                </c:ext>
              </c:extLst>
            </c:dLbl>
            <c:dLbl>
              <c:idx val="3"/>
              <c:layout>
                <c:manualLayout>
                  <c:x val="6.2345037059047068E-3"/>
                  <c:y val="0.154784070070337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E0-48DC-9174-C133231E920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E0-48DC-9174-C133231E9200}"/>
                </c:ext>
              </c:extLst>
            </c:dLbl>
            <c:dLbl>
              <c:idx val="5"/>
              <c:layout>
                <c:manualLayout>
                  <c:x val="-0.16601145611515541"/>
                  <c:y val="7.75333026874464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E0-48DC-9174-C133231E92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(3)'!$I$17:$I$452</c:f>
            </c:numRef>
          </c:val>
          <c:extLst>
            <c:ext xmlns:c16="http://schemas.microsoft.com/office/drawing/2014/chart" uri="{C3380CC4-5D6E-409C-BE32-E72D297353CC}">
              <c16:uniqueId val="{0000000C-67E0-48DC-9174-C133231E9200}"/>
            </c:ext>
          </c:extLst>
        </c:ser>
        <c:ser>
          <c:idx val="7"/>
          <c:order val="7"/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12"/>
            <c:spPr>
              <a:solidFill>
                <a:srgbClr val="66CAD4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67E0-48DC-9174-C133231E9200}"/>
              </c:ext>
            </c:extLst>
          </c:dPt>
          <c:dPt>
            <c:idx val="1"/>
            <c:bubble3D val="0"/>
            <c:explosion val="7"/>
            <c:spPr>
              <a:solidFill>
                <a:srgbClr val="DE5C8E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E-67E0-48DC-9174-C133231E9200}"/>
              </c:ext>
            </c:extLst>
          </c:dPt>
          <c:dPt>
            <c:idx val="2"/>
            <c:bubble3D val="0"/>
            <c:explosion val="22"/>
            <c:spPr>
              <a:solidFill>
                <a:srgbClr val="30D06D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67E0-48DC-9174-C133231E9200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0-67E0-48DC-9174-C133231E9200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1-67E0-48DC-9174-C133231E9200}"/>
              </c:ext>
            </c:extLst>
          </c:dPt>
          <c:dPt>
            <c:idx val="5"/>
            <c:bubble3D val="0"/>
            <c:explosion val="7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2-67E0-48DC-9174-C133231E9200}"/>
              </c:ext>
            </c:extLst>
          </c:dPt>
          <c:dLbls>
            <c:dLbl>
              <c:idx val="0"/>
              <c:layout>
                <c:manualLayout>
                  <c:x val="0.18315622202108264"/>
                  <c:y val="0.2315817282902934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ru-RU" sz="1600" dirty="0">
                        <a:latin typeface="+mn-lt"/>
                      </a:rPr>
                      <a:t>А</a:t>
                    </a:r>
                    <a:r>
                      <a:rPr lang="ru-RU" sz="1600" dirty="0"/>
                      <a:t>дминистрация Сосновского муниципального района; </a:t>
                    </a:r>
                    <a:endParaRPr lang="ru-RU" sz="1600" dirty="0" smtClean="0"/>
                  </a:p>
                  <a:p>
                    <a:pPr>
                      <a:defRPr sz="1600">
                        <a:latin typeface="+mn-lt"/>
                      </a:defRPr>
                    </a:pPr>
                    <a:endParaRPr lang="ru-RU" sz="1600" dirty="0"/>
                  </a:p>
                  <a:p>
                    <a:pPr>
                      <a:defRPr sz="1600">
                        <a:latin typeface="+mn-lt"/>
                      </a:defRPr>
                    </a:pPr>
                    <a:r>
                      <a:rPr lang="ru-RU" sz="1600" b="1" dirty="0"/>
                      <a:t>153 554,6;      77,0%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E0-48DC-9174-C133231E9200}"/>
                </c:ext>
              </c:extLst>
            </c:dLbl>
            <c:dLbl>
              <c:idx val="1"/>
              <c:layout>
                <c:manualLayout>
                  <c:x val="4.2850301579394387E-2"/>
                  <c:y val="-0.27214962751901345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К</a:t>
                    </a:r>
                    <a:r>
                      <a:rPr lang="ru-RU" sz="1200" dirty="0"/>
                      <a:t>омитет по управлению имуществом и земельным отношениям Сосновского муниципального района;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15 918,7           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E0-48DC-9174-C133231E9200}"/>
                </c:ext>
              </c:extLst>
            </c:dLbl>
            <c:dLbl>
              <c:idx val="2"/>
              <c:layout>
                <c:manualLayout>
                  <c:x val="3.6500847364318002E-2"/>
                  <c:y val="-0.1126736559060062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К</a:t>
                    </a:r>
                    <a:r>
                      <a:rPr lang="ru-RU" sz="1200" dirty="0"/>
                      <a:t>онтрольно счетная палата Сосновского муниципального района</a:t>
                    </a:r>
                    <a:r>
                      <a:rPr lang="ru-RU" sz="1200" b="1" dirty="0"/>
                      <a:t>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2 786,5;       1,4%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E0-48DC-9174-C133231E9200}"/>
                </c:ext>
              </c:extLst>
            </c:dLbl>
            <c:dLbl>
              <c:idx val="3"/>
              <c:layout>
                <c:manualLayout>
                  <c:x val="3.2985793161219495E-2"/>
                  <c:y val="6.709907024333845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С</a:t>
                    </a:r>
                    <a:r>
                      <a:rPr lang="ru-RU" sz="1200" dirty="0"/>
                      <a:t>обрание депутатов Сосновского муниципального </a:t>
                    </a:r>
                    <a:r>
                      <a:rPr lang="ru-RU" sz="1200" dirty="0" smtClean="0"/>
                      <a:t>  района</a:t>
                    </a:r>
                    <a:r>
                      <a:rPr lang="ru-RU" sz="1200" dirty="0"/>
                      <a:t>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4 482,8;            2,2%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E0-48DC-9174-C133231E920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E0-48DC-9174-C133231E9200}"/>
                </c:ext>
              </c:extLst>
            </c:dLbl>
            <c:dLbl>
              <c:idx val="5"/>
              <c:layout>
                <c:manualLayout>
                  <c:x val="-5.1738327923074874E-2"/>
                  <c:y val="2.141910227323279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Ф</a:t>
                    </a:r>
                    <a:r>
                      <a:rPr lang="ru-RU" sz="1200" dirty="0"/>
                      <a:t>инансовый отдел администрации Сосновского муниципального района;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22 </a:t>
                    </a:r>
                    <a:r>
                      <a:rPr lang="ru-RU" sz="1400" b="1" dirty="0" smtClean="0"/>
                      <a:t>636,9          </a:t>
                    </a:r>
                    <a:endParaRPr lang="ru-RU" sz="1400" b="1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E0-48DC-9174-C133231E92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(3)'!$J$17:$J$452</c:f>
              <c:numCache>
                <c:formatCode>#,##0.0</c:formatCode>
                <c:ptCount val="6"/>
                <c:pt idx="0">
                  <c:v>153554.62616999992</c:v>
                </c:pt>
                <c:pt idx="1">
                  <c:v>15918.697350000002</c:v>
                </c:pt>
                <c:pt idx="2">
                  <c:v>2786.5416199999995</c:v>
                </c:pt>
                <c:pt idx="3">
                  <c:v>4482.8160900000003</c:v>
                </c:pt>
                <c:pt idx="4">
                  <c:v>44.606200000000008</c:v>
                </c:pt>
                <c:pt idx="5">
                  <c:v>22636.946490000035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7E0-48DC-9174-C133231E9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  <a:bevelB/>
    </a:sp3d>
  </c:sp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36660632478775E-3"/>
          <c:y val="0.10638777752940436"/>
          <c:w val="0.87593073507321062"/>
          <c:h val="0.84875800129503665"/>
        </c:manualLayout>
      </c:layout>
      <c:pie3DChart>
        <c:varyColors val="1"/>
        <c:ser>
          <c:idx val="0"/>
          <c:order val="0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(3)'!$C$17:$C$452</c:f>
            </c:numRef>
          </c:val>
          <c:extLst>
            <c:ext xmlns:c16="http://schemas.microsoft.com/office/drawing/2014/chart" uri="{C3380CC4-5D6E-409C-BE32-E72D297353CC}">
              <c16:uniqueId val="{00000000-5D0B-40F2-8D72-5CA58C61A616}"/>
            </c:ext>
          </c:extLst>
        </c:ser>
        <c:ser>
          <c:idx val="1"/>
          <c:order val="1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(3)'!$D$17:$D$452</c:f>
            </c:numRef>
          </c:val>
          <c:extLst>
            <c:ext xmlns:c16="http://schemas.microsoft.com/office/drawing/2014/chart" uri="{C3380CC4-5D6E-409C-BE32-E72D297353CC}">
              <c16:uniqueId val="{00000001-5D0B-40F2-8D72-5CA58C61A616}"/>
            </c:ext>
          </c:extLst>
        </c:ser>
        <c:ser>
          <c:idx val="2"/>
          <c:order val="2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(3)'!$E$17:$E$452</c:f>
            </c:numRef>
          </c:val>
          <c:extLst>
            <c:ext xmlns:c16="http://schemas.microsoft.com/office/drawing/2014/chart" uri="{C3380CC4-5D6E-409C-BE32-E72D297353CC}">
              <c16:uniqueId val="{00000002-5D0B-40F2-8D72-5CA58C61A616}"/>
            </c:ext>
          </c:extLst>
        </c:ser>
        <c:ser>
          <c:idx val="3"/>
          <c:order val="3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(3)'!$F$17:$F$452</c:f>
            </c:numRef>
          </c:val>
          <c:extLst>
            <c:ext xmlns:c16="http://schemas.microsoft.com/office/drawing/2014/chart" uri="{C3380CC4-5D6E-409C-BE32-E72D297353CC}">
              <c16:uniqueId val="{00000003-5D0B-40F2-8D72-5CA58C61A616}"/>
            </c:ext>
          </c:extLst>
        </c:ser>
        <c:ser>
          <c:idx val="4"/>
          <c:order val="4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(3)'!$G$17:$G$452</c:f>
            </c:numRef>
          </c:val>
          <c:extLst>
            <c:ext xmlns:c16="http://schemas.microsoft.com/office/drawing/2014/chart" uri="{C3380CC4-5D6E-409C-BE32-E72D297353CC}">
              <c16:uniqueId val="{00000004-5D0B-40F2-8D72-5CA58C61A616}"/>
            </c:ext>
          </c:extLst>
        </c:ser>
        <c:ser>
          <c:idx val="5"/>
          <c:order val="5"/>
          <c:explosion val="25"/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(3)'!$H$17:$H$452</c:f>
            </c:numRef>
          </c:val>
          <c:extLst>
            <c:ext xmlns:c16="http://schemas.microsoft.com/office/drawing/2014/chart" uri="{C3380CC4-5D6E-409C-BE32-E72D297353CC}">
              <c16:uniqueId val="{00000005-5D0B-40F2-8D72-5CA58C61A616}"/>
            </c:ext>
          </c:extLst>
        </c:ser>
        <c:ser>
          <c:idx val="6"/>
          <c:order val="6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66CAD4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5D0B-40F2-8D72-5CA58C61A616}"/>
              </c:ext>
            </c:extLst>
          </c:dPt>
          <c:dPt>
            <c:idx val="1"/>
            <c:bubble3D val="0"/>
            <c:explosion val="8"/>
            <c:spPr>
              <a:solidFill>
                <a:srgbClr val="DE5C8E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5D0B-40F2-8D72-5CA58C61A616}"/>
              </c:ext>
            </c:extLst>
          </c:dPt>
          <c:dPt>
            <c:idx val="2"/>
            <c:bubble3D val="0"/>
            <c:explosion val="32"/>
            <c:spPr>
              <a:solidFill>
                <a:srgbClr val="30D06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5D0B-40F2-8D72-5CA58C61A616}"/>
              </c:ext>
            </c:extLst>
          </c:dPt>
          <c:dPt>
            <c:idx val="3"/>
            <c:bubble3D val="0"/>
            <c:explosion val="18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5D0B-40F2-8D72-5CA58C61A616}"/>
              </c:ext>
            </c:extLst>
          </c:dPt>
          <c:dPt>
            <c:idx val="4"/>
            <c:bubble3D val="0"/>
            <c:explosion val="16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A-5D0B-40F2-8D72-5CA58C61A616}"/>
              </c:ext>
            </c:extLst>
          </c:dPt>
          <c:dPt>
            <c:idx val="5"/>
            <c:bubble3D val="0"/>
            <c:explosion val="0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5D0B-40F2-8D72-5CA58C61A616}"/>
              </c:ext>
            </c:extLst>
          </c:dPt>
          <c:dLbls>
            <c:dLbl>
              <c:idx val="0"/>
              <c:layout>
                <c:manualLayout>
                  <c:x val="0.14258208290001489"/>
                  <c:y val="0.1343377275580665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400"/>
                      <a:t>Администрация Сосновского муниципального района; </a:t>
                    </a:r>
                  </a:p>
                  <a:p>
                    <a:pPr>
                      <a:defRPr sz="1100"/>
                    </a:pPr>
                    <a:r>
                      <a:rPr lang="ru-RU" sz="1200" b="1"/>
                      <a:t>153 554 626,17;     77,0%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0B-40F2-8D72-5CA58C61A616}"/>
                </c:ext>
              </c:extLst>
            </c:dLbl>
            <c:dLbl>
              <c:idx val="1"/>
              <c:layout>
                <c:manualLayout>
                  <c:x val="2.5804585747536274E-2"/>
                  <c:y val="-0.2086039809995501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0B-40F2-8D72-5CA58C61A616}"/>
                </c:ext>
              </c:extLst>
            </c:dLbl>
            <c:dLbl>
              <c:idx val="2"/>
              <c:layout>
                <c:manualLayout>
                  <c:x val="1.8756994998266725E-2"/>
                  <c:y val="-5.77920132864748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0B-40F2-8D72-5CA58C61A616}"/>
                </c:ext>
              </c:extLst>
            </c:dLbl>
            <c:dLbl>
              <c:idx val="3"/>
              <c:layout>
                <c:manualLayout>
                  <c:x val="6.2345037059047094E-3"/>
                  <c:y val="0.1547840700703375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0B-40F2-8D72-5CA58C61A6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0B-40F2-8D72-5CA58C61A616}"/>
                </c:ext>
              </c:extLst>
            </c:dLbl>
            <c:dLbl>
              <c:idx val="5"/>
              <c:layout>
                <c:manualLayout>
                  <c:x val="-0.16601145611515541"/>
                  <c:y val="7.75333026874464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0B-40F2-8D72-5CA58C61A6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(3)'!$I$17:$I$452</c:f>
            </c:numRef>
          </c:val>
          <c:extLst>
            <c:ext xmlns:c16="http://schemas.microsoft.com/office/drawing/2014/chart" uri="{C3380CC4-5D6E-409C-BE32-E72D297353CC}">
              <c16:uniqueId val="{0000000C-5D0B-40F2-8D72-5CA58C61A616}"/>
            </c:ext>
          </c:extLst>
        </c:ser>
        <c:ser>
          <c:idx val="7"/>
          <c:order val="7"/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12"/>
            <c:spPr>
              <a:solidFill>
                <a:srgbClr val="66CAD4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5D0B-40F2-8D72-5CA58C61A616}"/>
              </c:ext>
            </c:extLst>
          </c:dPt>
          <c:dPt>
            <c:idx val="1"/>
            <c:bubble3D val="0"/>
            <c:explosion val="7"/>
            <c:spPr>
              <a:solidFill>
                <a:srgbClr val="DE5C8E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E-5D0B-40F2-8D72-5CA58C61A616}"/>
              </c:ext>
            </c:extLst>
          </c:dPt>
          <c:dPt>
            <c:idx val="2"/>
            <c:bubble3D val="0"/>
            <c:explosion val="22"/>
            <c:spPr>
              <a:solidFill>
                <a:srgbClr val="30D06D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5D0B-40F2-8D72-5CA58C61A616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0-5D0B-40F2-8D72-5CA58C61A616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1-5D0B-40F2-8D72-5CA58C61A616}"/>
              </c:ext>
            </c:extLst>
          </c:dPt>
          <c:dPt>
            <c:idx val="5"/>
            <c:bubble3D val="0"/>
            <c:explosion val="7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2-5D0B-40F2-8D72-5CA58C61A616}"/>
              </c:ext>
            </c:extLst>
          </c:dPt>
          <c:dLbls>
            <c:dLbl>
              <c:idx val="0"/>
              <c:layout>
                <c:manualLayout>
                  <c:x val="0.18315622202108264"/>
                  <c:y val="0.2315817282902934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ru-RU" sz="1600" dirty="0">
                        <a:latin typeface="+mn-lt"/>
                      </a:rPr>
                      <a:t>А</a:t>
                    </a:r>
                    <a:r>
                      <a:rPr lang="ru-RU" sz="1600" dirty="0"/>
                      <a:t>дминистрация Сосновского муниципального района; </a:t>
                    </a:r>
                    <a:endParaRPr lang="ru-RU" sz="1600" dirty="0" smtClean="0"/>
                  </a:p>
                  <a:p>
                    <a:pPr>
                      <a:defRPr sz="1600">
                        <a:latin typeface="+mn-lt"/>
                      </a:defRPr>
                    </a:pPr>
                    <a:endParaRPr lang="ru-RU" sz="1600" dirty="0"/>
                  </a:p>
                  <a:p>
                    <a:pPr>
                      <a:defRPr sz="1600">
                        <a:latin typeface="+mn-lt"/>
                      </a:defRPr>
                    </a:pPr>
                    <a:r>
                      <a:rPr lang="ru-RU" sz="1600" b="1" dirty="0"/>
                      <a:t>153 554,6;      77,0%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0B-40F2-8D72-5CA58C61A616}"/>
                </c:ext>
              </c:extLst>
            </c:dLbl>
            <c:dLbl>
              <c:idx val="1"/>
              <c:layout>
                <c:manualLayout>
                  <c:x val="4.2850301579394387E-2"/>
                  <c:y val="-0.27214962751901345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К</a:t>
                    </a:r>
                    <a:r>
                      <a:rPr lang="ru-RU" sz="1200" dirty="0"/>
                      <a:t>омитет по управлению имуществом и земельным отношениям Сосновского муниципального района;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15 918,7           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0B-40F2-8D72-5CA58C61A616}"/>
                </c:ext>
              </c:extLst>
            </c:dLbl>
            <c:dLbl>
              <c:idx val="2"/>
              <c:layout>
                <c:manualLayout>
                  <c:x val="3.6500847364318002E-2"/>
                  <c:y val="-0.1126736559060062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К</a:t>
                    </a:r>
                    <a:r>
                      <a:rPr lang="ru-RU" sz="1200" dirty="0"/>
                      <a:t>онтрольно счетная палата Сосновского муниципального района</a:t>
                    </a:r>
                    <a:r>
                      <a:rPr lang="ru-RU" sz="1200" b="1" dirty="0"/>
                      <a:t>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2 786,5;       1,4%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0B-40F2-8D72-5CA58C61A616}"/>
                </c:ext>
              </c:extLst>
            </c:dLbl>
            <c:dLbl>
              <c:idx val="3"/>
              <c:layout>
                <c:manualLayout>
                  <c:x val="3.2985793161219502E-2"/>
                  <c:y val="6.7099070243338485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С</a:t>
                    </a:r>
                    <a:r>
                      <a:rPr lang="ru-RU" sz="1200" dirty="0"/>
                      <a:t>обрание депутатов Сосновского муниципального </a:t>
                    </a:r>
                    <a:r>
                      <a:rPr lang="ru-RU" sz="1200" dirty="0" smtClean="0"/>
                      <a:t>  района</a:t>
                    </a:r>
                    <a:r>
                      <a:rPr lang="ru-RU" sz="1200" dirty="0"/>
                      <a:t>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4 482,8;            2,2%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0B-40F2-8D72-5CA58C61A6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0B-40F2-8D72-5CA58C61A616}"/>
                </c:ext>
              </c:extLst>
            </c:dLbl>
            <c:dLbl>
              <c:idx val="5"/>
              <c:layout>
                <c:manualLayout>
                  <c:x val="-5.1738327923074874E-2"/>
                  <c:y val="2.141910227323279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200" dirty="0">
                        <a:latin typeface="+mn-lt"/>
                      </a:rPr>
                      <a:t>Ф</a:t>
                    </a:r>
                    <a:r>
                      <a:rPr lang="ru-RU" sz="1200" dirty="0"/>
                      <a:t>инансовый отдел администрации Сосновского муниципального района; </a:t>
                    </a:r>
                  </a:p>
                  <a:p>
                    <a:pPr>
                      <a:defRPr sz="1200">
                        <a:latin typeface="+mn-lt"/>
                      </a:defRPr>
                    </a:pPr>
                    <a:r>
                      <a:rPr lang="ru-RU" sz="1400" b="1" dirty="0"/>
                      <a:t>22 </a:t>
                    </a:r>
                    <a:r>
                      <a:rPr lang="ru-RU" sz="1400" b="1" dirty="0" smtClean="0"/>
                      <a:t>636,9          </a:t>
                    </a:r>
                    <a:endParaRPr lang="ru-RU" sz="1400" b="1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0B-40F2-8D72-5CA58C61A6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'Непрограм ведом. (3)'!$B$17:$B$452</c:f>
              <c:strCache>
                <c:ptCount val="6"/>
                <c:pt idx="0">
                  <c:v>Администрация Сосновского муниципального района</c:v>
                </c:pt>
                <c:pt idx="1">
                  <c:v>Комитет по управлению имуществом и земельным отношениям Сосновского муниципального района</c:v>
                </c:pt>
                <c:pt idx="2">
                  <c:v>Контрольно счетная палата Сосновского муниципального района</c:v>
                </c:pt>
                <c:pt idx="3">
                  <c:v>Собрание депутатов Сосновского муниципального района</c:v>
                </c:pt>
                <c:pt idx="4">
                  <c:v>Управление социальной защиты населения администрации Сосновского муниципального района</c:v>
                </c:pt>
                <c:pt idx="5">
                  <c:v>Финансовый отдел администрации Сосновского муниципального района</c:v>
                </c:pt>
              </c:strCache>
            </c:strRef>
          </c:cat>
          <c:val>
            <c:numRef>
              <c:f>'Непрограм ведом. (3)'!$J$17:$J$452</c:f>
              <c:numCache>
                <c:formatCode>#,##0.0</c:formatCode>
                <c:ptCount val="6"/>
                <c:pt idx="0">
                  <c:v>153554.62616999992</c:v>
                </c:pt>
                <c:pt idx="1">
                  <c:v>15918.697350000002</c:v>
                </c:pt>
                <c:pt idx="2">
                  <c:v>2786.5416199999995</c:v>
                </c:pt>
                <c:pt idx="3">
                  <c:v>4482.8160900000003</c:v>
                </c:pt>
                <c:pt idx="4">
                  <c:v>44.606200000000008</c:v>
                </c:pt>
                <c:pt idx="5">
                  <c:v>22636.946490000038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D0B-40F2-8D72-5CA58C61A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  <a:bevelB/>
    </a:sp3d>
  </c:sp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20538057742805E-2"/>
          <c:y val="8.1713081985116759E-2"/>
          <c:w val="0.74297451881014875"/>
          <c:h val="0.73138222254109164"/>
        </c:manualLayout>
      </c:layout>
      <c:ofPieChart>
        <c:ofPieType val="bar"/>
        <c:varyColors val="1"/>
        <c:ser>
          <c:idx val="0"/>
          <c:order val="0"/>
          <c:cat>
            <c:strRef>
              <c:f>'Непрограмм 2018'!$B$170:$B$187</c:f>
              <c:strCache>
                <c:ptCount val="18"/>
                <c:pt idx="0">
                  <c:v>Компенсация выпадающих доходов теплоснабжающих организаций</c:v>
                </c:pt>
                <c:pt idx="1">
                  <c:v>Строительство, модернизация, реконструкция и капитальный ремонт объектов систем водоснабжения, …………</c:v>
                </c:pt>
                <c:pt idx="2">
                  <c:v>Субвенции местным бюджетам для финансового обеспечения расходных обязательств муниципальных образований…….</c:v>
                </c:pt>
                <c:pt idx="3">
                  <c:v>Премии,стипендии и иные поощрения в Сосновском муниципальном районе</c:v>
                </c:pt>
                <c:pt idx="4">
                  <c:v>Иные межбюджетные трансферты( на реализацию переданных полномочий муниципального района)</c:v>
                </c:pt>
                <c:pt idx="5">
                  <c:v>Многофункциональный центр предоставления государственных и муниципальных услуг </c:v>
                </c:pt>
                <c:pt idx="6">
                  <c:v>Финансовое обеспечение выполнения функций органами местного самоуправления</c:v>
                </c:pt>
                <c:pt idx="7">
                  <c:v>Субсидии редакциям печатных средств массовой информации …</c:v>
                </c:pt>
                <c:pt idx="8">
                  <c:v>Субсидии садоводческим некоммерческим объединениям граждан …..</c:v>
                </c:pt>
                <c:pt idx="9">
                  <c:v>Оценка недвижимости, признание прав и регулирование отношений по государственной и муниципальной собственности</c:v>
                </c:pt>
                <c:pt idx="10">
                  <c:v>Расходы на обслуживание государственного долга</c:v>
                </c:pt>
                <c:pt idx="11">
                  <c:v>Дотации местным бюджетам</c:v>
                </c:pt>
                <c:pt idx="12">
                  <c:v>Мероприятия по землеустройству и землепользованию</c:v>
                </c:pt>
                <c:pt idx="13">
                  <c:v>Модернизация, реконструкция, капитальный ремонт и строительство котельных, систем теплоснабжения, …..</c:v>
                </c:pt>
                <c:pt idx="14">
                  <c:v>Мероприятия, реализуемые органами местного самоуправления</c:v>
                </c:pt>
                <c:pt idx="15">
                  <c:v>Оказание консультационной помощи     и    разработка и внедрение цифровых технологий, напр-ных на рациональное исп-ние земель сельскохоз. назначения</c:v>
                </c:pt>
                <c:pt idx="16">
                  <c:v>Уплата налога на имущество организаций, земельного и транспортного налогов</c:v>
                </c:pt>
                <c:pt idx="17">
                  <c:v>Развитие муниципальных систем оповещения и информирования населения о чрезвычайных ситуациях</c:v>
                </c:pt>
              </c:strCache>
            </c:strRef>
          </c:cat>
          <c:val>
            <c:numRef>
              <c:f>'Непрограмм 2018'!$C$170:$C$187</c:f>
            </c:numRef>
          </c:val>
          <c:extLst>
            <c:ext xmlns:c16="http://schemas.microsoft.com/office/drawing/2014/chart" uri="{C3380CC4-5D6E-409C-BE32-E72D297353CC}">
              <c16:uniqueId val="{00000000-419C-471B-A21A-241C0912DEC3}"/>
            </c:ext>
          </c:extLst>
        </c:ser>
        <c:ser>
          <c:idx val="1"/>
          <c:order val="1"/>
          <c:cat>
            <c:strRef>
              <c:f>'Непрограмм 2018'!$B$170:$B$187</c:f>
              <c:strCache>
                <c:ptCount val="18"/>
                <c:pt idx="0">
                  <c:v>Компенсация выпадающих доходов теплоснабжающих организаций</c:v>
                </c:pt>
                <c:pt idx="1">
                  <c:v>Строительство, модернизация, реконструкция и капитальный ремонт объектов систем водоснабжения, …………</c:v>
                </c:pt>
                <c:pt idx="2">
                  <c:v>Субвенции местным бюджетам для финансового обеспечения расходных обязательств муниципальных образований…….</c:v>
                </c:pt>
                <c:pt idx="3">
                  <c:v>Премии,стипендии и иные поощрения в Сосновском муниципальном районе</c:v>
                </c:pt>
                <c:pt idx="4">
                  <c:v>Иные межбюджетные трансферты( на реализацию переданных полномочий муниципального района)</c:v>
                </c:pt>
                <c:pt idx="5">
                  <c:v>Многофункциональный центр предоставления государственных и муниципальных услуг </c:v>
                </c:pt>
                <c:pt idx="6">
                  <c:v>Финансовое обеспечение выполнения функций органами местного самоуправления</c:v>
                </c:pt>
                <c:pt idx="7">
                  <c:v>Субсидии редакциям печатных средств массовой информации …</c:v>
                </c:pt>
                <c:pt idx="8">
                  <c:v>Субсидии садоводческим некоммерческим объединениям граждан …..</c:v>
                </c:pt>
                <c:pt idx="9">
                  <c:v>Оценка недвижимости, признание прав и регулирование отношений по государственной и муниципальной собственности</c:v>
                </c:pt>
                <c:pt idx="10">
                  <c:v>Расходы на обслуживание государственного долга</c:v>
                </c:pt>
                <c:pt idx="11">
                  <c:v>Дотации местным бюджетам</c:v>
                </c:pt>
                <c:pt idx="12">
                  <c:v>Мероприятия по землеустройству и землепользованию</c:v>
                </c:pt>
                <c:pt idx="13">
                  <c:v>Модернизация, реконструкция, капитальный ремонт и строительство котельных, систем теплоснабжения, …..</c:v>
                </c:pt>
                <c:pt idx="14">
                  <c:v>Мероприятия, реализуемые органами местного самоуправления</c:v>
                </c:pt>
                <c:pt idx="15">
                  <c:v>Оказание консультационной помощи     и    разработка и внедрение цифровых технологий, напр-ных на рациональное исп-ние земель сельскохоз. назначения</c:v>
                </c:pt>
                <c:pt idx="16">
                  <c:v>Уплата налога на имущество организаций, земельного и транспортного налогов</c:v>
                </c:pt>
                <c:pt idx="17">
                  <c:v>Развитие муниципальных систем оповещения и информирования населения о чрезвычайных ситуациях</c:v>
                </c:pt>
              </c:strCache>
            </c:strRef>
          </c:cat>
          <c:val>
            <c:numRef>
              <c:f>'Непрограмм 2018'!$D$170:$D$187</c:f>
            </c:numRef>
          </c:val>
          <c:extLst>
            <c:ext xmlns:c16="http://schemas.microsoft.com/office/drawing/2014/chart" uri="{C3380CC4-5D6E-409C-BE32-E72D297353CC}">
              <c16:uniqueId val="{00000001-419C-471B-A21A-241C0912DEC3}"/>
            </c:ext>
          </c:extLst>
        </c:ser>
        <c:ser>
          <c:idx val="2"/>
          <c:order val="2"/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2-419C-471B-A21A-241C0912DEC3}"/>
              </c:ext>
            </c:extLst>
          </c:dPt>
          <c:dPt>
            <c:idx val="3"/>
            <c:bubble3D val="0"/>
            <c:explosion val="10"/>
            <c:extLst>
              <c:ext xmlns:c16="http://schemas.microsoft.com/office/drawing/2014/chart" uri="{C3380CC4-5D6E-409C-BE32-E72D297353CC}">
                <c16:uniqueId val="{00000003-419C-471B-A21A-241C0912DEC3}"/>
              </c:ext>
            </c:extLst>
          </c:dPt>
          <c:dPt>
            <c:idx val="4"/>
            <c:bubble3D val="0"/>
            <c:explosion val="8"/>
            <c:extLst>
              <c:ext xmlns:c16="http://schemas.microsoft.com/office/drawing/2014/chart" uri="{C3380CC4-5D6E-409C-BE32-E72D297353CC}">
                <c16:uniqueId val="{00000004-419C-471B-A21A-241C0912DEC3}"/>
              </c:ext>
            </c:extLst>
          </c:dPt>
          <c:dPt>
            <c:idx val="6"/>
            <c:bubble3D val="0"/>
            <c:explosion val="12"/>
            <c:extLst>
              <c:ext xmlns:c16="http://schemas.microsoft.com/office/drawing/2014/chart" uri="{C3380CC4-5D6E-409C-BE32-E72D297353CC}">
                <c16:uniqueId val="{00000005-419C-471B-A21A-241C0912DEC3}"/>
              </c:ext>
            </c:extLst>
          </c:dPt>
          <c:dPt>
            <c:idx val="7"/>
            <c:bubble3D val="0"/>
            <c:explosion val="18"/>
            <c:extLst>
              <c:ext xmlns:c16="http://schemas.microsoft.com/office/drawing/2014/chart" uri="{C3380CC4-5D6E-409C-BE32-E72D297353CC}">
                <c16:uniqueId val="{00000006-419C-471B-A21A-241C0912DEC3}"/>
              </c:ext>
            </c:extLst>
          </c:dPt>
          <c:dPt>
            <c:idx val="10"/>
            <c:bubble3D val="0"/>
            <c:explosion val="22"/>
            <c:extLst>
              <c:ext xmlns:c16="http://schemas.microsoft.com/office/drawing/2014/chart" uri="{C3380CC4-5D6E-409C-BE32-E72D297353CC}">
                <c16:uniqueId val="{00000007-419C-471B-A21A-241C0912DEC3}"/>
              </c:ext>
            </c:extLst>
          </c:dPt>
          <c:dPt>
            <c:idx val="18"/>
            <c:bubble3D val="0"/>
            <c:explosion val="18"/>
            <c:extLst>
              <c:ext xmlns:c16="http://schemas.microsoft.com/office/drawing/2014/chart" uri="{C3380CC4-5D6E-409C-BE32-E72D297353CC}">
                <c16:uniqueId val="{00000008-419C-471B-A21A-241C0912DEC3}"/>
              </c:ext>
            </c:extLst>
          </c:dPt>
          <c:dLbls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9C-471B-A21A-241C0912DEC3}"/>
                </c:ext>
              </c:extLst>
            </c:dLbl>
            <c:dLbl>
              <c:idx val="7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9C-471B-A21A-241C0912DEC3}"/>
                </c:ext>
              </c:extLst>
            </c:dLbl>
            <c:dLbl>
              <c:idx val="8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9C-471B-A21A-241C0912DEC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9C-471B-A21A-241C0912DEC3}"/>
                </c:ext>
              </c:extLst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9C-471B-A21A-241C0912DEC3}"/>
                </c:ext>
              </c:extLst>
            </c:dLbl>
            <c:dLbl>
              <c:idx val="11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9C-471B-A21A-241C0912DEC3}"/>
                </c:ext>
              </c:extLst>
            </c:dLbl>
            <c:dLbl>
              <c:idx val="12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9C-471B-A21A-241C0912DEC3}"/>
                </c:ext>
              </c:extLst>
            </c:dLbl>
            <c:dLbl>
              <c:idx val="13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9C-471B-A21A-241C0912DEC3}"/>
                </c:ext>
              </c:extLst>
            </c:dLbl>
            <c:dLbl>
              <c:idx val="14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9C-471B-A21A-241C0912DEC3}"/>
                </c:ext>
              </c:extLst>
            </c:dLbl>
            <c:dLbl>
              <c:idx val="15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9C-471B-A21A-241C0912DEC3}"/>
                </c:ext>
              </c:extLst>
            </c:dLbl>
            <c:dLbl>
              <c:idx val="16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9C-471B-A21A-241C0912DEC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'Непрограмм 2018'!$B$170:$B$187</c:f>
              <c:strCache>
                <c:ptCount val="18"/>
                <c:pt idx="0">
                  <c:v>Компенсация выпадающих доходов теплоснабжающих организаций</c:v>
                </c:pt>
                <c:pt idx="1">
                  <c:v>Строительство, модернизация, реконструкция и капитальный ремонт объектов систем водоснабжения, …………</c:v>
                </c:pt>
                <c:pt idx="2">
                  <c:v>Субвенции местным бюджетам для финансового обеспечения расходных обязательств муниципальных образований…….</c:v>
                </c:pt>
                <c:pt idx="3">
                  <c:v>Премии,стипендии и иные поощрения в Сосновском муниципальном районе</c:v>
                </c:pt>
                <c:pt idx="4">
                  <c:v>Иные межбюджетные трансферты( на реализацию переданных полномочий муниципального района)</c:v>
                </c:pt>
                <c:pt idx="5">
                  <c:v>Многофункциональный центр предоставления государственных и муниципальных услуг </c:v>
                </c:pt>
                <c:pt idx="6">
                  <c:v>Финансовое обеспечение выполнения функций органами местного самоуправления</c:v>
                </c:pt>
                <c:pt idx="7">
                  <c:v>Субсидии редакциям печатных средств массовой информации …</c:v>
                </c:pt>
                <c:pt idx="8">
                  <c:v>Субсидии садоводческим некоммерческим объединениям граждан …..</c:v>
                </c:pt>
                <c:pt idx="9">
                  <c:v>Оценка недвижимости, признание прав и регулирование отношений по государственной и муниципальной собственности</c:v>
                </c:pt>
                <c:pt idx="10">
                  <c:v>Расходы на обслуживание государственного долга</c:v>
                </c:pt>
                <c:pt idx="11">
                  <c:v>Дотации местным бюджетам</c:v>
                </c:pt>
                <c:pt idx="12">
                  <c:v>Мероприятия по землеустройству и землепользованию</c:v>
                </c:pt>
                <c:pt idx="13">
                  <c:v>Модернизация, реконструкция, капитальный ремонт и строительство котельных, систем теплоснабжения, …..</c:v>
                </c:pt>
                <c:pt idx="14">
                  <c:v>Мероприятия, реализуемые органами местного самоуправления</c:v>
                </c:pt>
                <c:pt idx="15">
                  <c:v>Оказание консультационной помощи     и    разработка и внедрение цифровых технологий, напр-ных на рациональное исп-ние земель сельскохоз. назначения</c:v>
                </c:pt>
                <c:pt idx="16">
                  <c:v>Уплата налога на имущество организаций, земельного и транспортного налогов</c:v>
                </c:pt>
                <c:pt idx="17">
                  <c:v>Развитие муниципальных систем оповещения и информирования населения о чрезвычайных ситуациях</c:v>
                </c:pt>
              </c:strCache>
            </c:strRef>
          </c:cat>
          <c:val>
            <c:numRef>
              <c:f>'Непрограмм 2018'!$E$170:$E$187</c:f>
            </c:numRef>
          </c:val>
          <c:extLst>
            <c:ext xmlns:c16="http://schemas.microsoft.com/office/drawing/2014/chart" uri="{C3380CC4-5D6E-409C-BE32-E72D297353CC}">
              <c16:uniqueId val="{00000011-419C-471B-A21A-241C0912DEC3}"/>
            </c:ext>
          </c:extLst>
        </c:ser>
        <c:ser>
          <c:idx val="3"/>
          <c:order val="3"/>
          <c:spPr>
            <a:ln>
              <a:solidFill>
                <a:srgbClr val="0099CC"/>
              </a:solidFill>
            </a:ln>
          </c:spPr>
          <c:dPt>
            <c:idx val="0"/>
            <c:bubble3D val="0"/>
            <c:explosion val="7"/>
            <c:spPr>
              <a:solidFill>
                <a:srgbClr val="7B93E1"/>
              </a:solidFill>
              <a:ln>
                <a:solidFill>
                  <a:srgbClr val="0099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419C-471B-A21A-241C0912DEC3}"/>
              </c:ext>
            </c:extLst>
          </c:dPt>
          <c:dPt>
            <c:idx val="1"/>
            <c:bubble3D val="0"/>
            <c:explosion val="1"/>
            <c:spPr>
              <a:solidFill>
                <a:srgbClr val="FF6DB6"/>
              </a:solidFill>
              <a:ln>
                <a:solidFill>
                  <a:srgbClr val="0099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19C-471B-A21A-241C0912DEC3}"/>
              </c:ext>
            </c:extLst>
          </c:dPt>
          <c:dPt>
            <c:idx val="2"/>
            <c:bubble3D val="0"/>
            <c:explosion val="8"/>
            <c:extLst>
              <c:ext xmlns:c16="http://schemas.microsoft.com/office/drawing/2014/chart" uri="{C3380CC4-5D6E-409C-BE32-E72D297353CC}">
                <c16:uniqueId val="{00000014-419C-471B-A21A-241C0912DEC3}"/>
              </c:ext>
            </c:extLst>
          </c:dPt>
          <c:dPt>
            <c:idx val="3"/>
            <c:bubble3D val="0"/>
            <c:explosion val="9"/>
            <c:spPr>
              <a:solidFill>
                <a:srgbClr val="906AD4"/>
              </a:solidFill>
              <a:ln>
                <a:solidFill>
                  <a:srgbClr val="0099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19C-471B-A21A-241C0912DEC3}"/>
              </c:ext>
            </c:extLst>
          </c:dPt>
          <c:dPt>
            <c:idx val="4"/>
            <c:bubble3D val="0"/>
            <c:explosion val="4"/>
            <c:spPr>
              <a:solidFill>
                <a:srgbClr val="FF6315"/>
              </a:solidFill>
              <a:ln>
                <a:solidFill>
                  <a:srgbClr val="0099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419C-471B-A21A-241C0912DEC3}"/>
              </c:ext>
            </c:extLst>
          </c:dPt>
          <c:dPt>
            <c:idx val="5"/>
            <c:bubble3D val="0"/>
            <c:spPr>
              <a:solidFill>
                <a:srgbClr val="20E46F"/>
              </a:solidFill>
              <a:ln>
                <a:solidFill>
                  <a:srgbClr val="0099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19C-471B-A21A-241C0912DEC3}"/>
              </c:ext>
            </c:extLst>
          </c:dPt>
          <c:dPt>
            <c:idx val="6"/>
            <c:bubble3D val="0"/>
            <c:explosion val="5"/>
            <c:spPr>
              <a:solidFill>
                <a:srgbClr val="69D8FF"/>
              </a:solidFill>
              <a:ln>
                <a:solidFill>
                  <a:srgbClr val="0099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419C-471B-A21A-241C0912DEC3}"/>
              </c:ext>
            </c:extLst>
          </c:dPt>
          <c:dPt>
            <c:idx val="7"/>
            <c:bubble3D val="0"/>
            <c:explosion val="7"/>
            <c:extLst>
              <c:ext xmlns:c16="http://schemas.microsoft.com/office/drawing/2014/chart" uri="{C3380CC4-5D6E-409C-BE32-E72D297353CC}">
                <c16:uniqueId val="{00000019-419C-471B-A21A-241C0912DEC3}"/>
              </c:ext>
            </c:extLst>
          </c:dPt>
          <c:dPt>
            <c:idx val="8"/>
            <c:bubble3D val="0"/>
            <c:explosion val="12"/>
            <c:extLst>
              <c:ext xmlns:c16="http://schemas.microsoft.com/office/drawing/2014/chart" uri="{C3380CC4-5D6E-409C-BE32-E72D297353CC}">
                <c16:uniqueId val="{0000001A-419C-471B-A21A-241C0912DEC3}"/>
              </c:ext>
            </c:extLst>
          </c:dPt>
          <c:dPt>
            <c:idx val="10"/>
            <c:bubble3D val="0"/>
            <c:explosion val="5"/>
            <c:extLst>
              <c:ext xmlns:c16="http://schemas.microsoft.com/office/drawing/2014/chart" uri="{C3380CC4-5D6E-409C-BE32-E72D297353CC}">
                <c16:uniqueId val="{0000001B-419C-471B-A21A-241C0912DEC3}"/>
              </c:ext>
            </c:extLst>
          </c:dPt>
          <c:dPt>
            <c:idx val="11"/>
            <c:bubble3D val="0"/>
            <c:explosion val="5"/>
            <c:extLst>
              <c:ext xmlns:c16="http://schemas.microsoft.com/office/drawing/2014/chart" uri="{C3380CC4-5D6E-409C-BE32-E72D297353CC}">
                <c16:uniqueId val="{0000001C-419C-471B-A21A-241C0912DEC3}"/>
              </c:ext>
            </c:extLst>
          </c:dPt>
          <c:dPt>
            <c:idx val="18"/>
            <c:bubble3D val="0"/>
            <c:explosion val="11"/>
            <c:extLst>
              <c:ext xmlns:c16="http://schemas.microsoft.com/office/drawing/2014/chart" uri="{C3380CC4-5D6E-409C-BE32-E72D297353CC}">
                <c16:uniqueId val="{0000001D-419C-471B-A21A-241C0912DEC3}"/>
              </c:ext>
            </c:extLst>
          </c:dPt>
          <c:dLbls>
            <c:dLbl>
              <c:idx val="0"/>
              <c:layout>
                <c:manualLayout>
                  <c:x val="7.070450568678914E-2"/>
                  <c:y val="0.21424967548471371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latin typeface="Arial" pitchFamily="34" charset="0"/>
                        <a:cs typeface="Arial" pitchFamily="34" charset="0"/>
                      </a:rPr>
                      <a:t>К</a:t>
                    </a:r>
                    <a:r>
                      <a:rPr lang="ru-RU" sz="1000"/>
                      <a:t>омпенсация выпадающих доходов теплоснабжающих организаций;         13 800,0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9C-471B-A21A-241C0912DEC3}"/>
                </c:ext>
              </c:extLst>
            </c:dLbl>
            <c:dLbl>
              <c:idx val="1"/>
              <c:layout>
                <c:manualLayout>
                  <c:x val="0.17477801082724953"/>
                  <c:y val="0.19290014362693694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err="1" smtClean="0">
                        <a:latin typeface="Arial" pitchFamily="34" charset="0"/>
                        <a:cs typeface="Arial" pitchFamily="34" charset="0"/>
                      </a:rPr>
                      <a:t>С</a:t>
                    </a:r>
                    <a:r>
                      <a:rPr lang="ru-RU" dirty="0" err="1" smtClean="0"/>
                      <a:t>троит-во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модернизация, реконструкция </a:t>
                    </a:r>
                    <a:r>
                      <a:rPr lang="ru-RU" dirty="0"/>
                      <a:t>и </a:t>
                    </a:r>
                    <a:r>
                      <a:rPr lang="ru-RU" dirty="0" err="1" smtClean="0"/>
                      <a:t>капит-ый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ремонт объектов систем водоснабжения.......; </a:t>
                    </a:r>
                    <a:r>
                      <a:rPr lang="ru-RU" dirty="0" smtClean="0"/>
                      <a:t>            11 </a:t>
                    </a:r>
                    <a:r>
                      <a:rPr lang="ru-RU" dirty="0"/>
                      <a:t>734,2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9C-471B-A21A-241C0912DEC3}"/>
                </c:ext>
              </c:extLst>
            </c:dLbl>
            <c:dLbl>
              <c:idx val="2"/>
              <c:layout>
                <c:manualLayout>
                  <c:x val="-8.024924831994254E-3"/>
                  <c:y val="8.475347437973876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С</a:t>
                    </a:r>
                    <a:r>
                      <a:rPr lang="ru-RU" sz="1000" dirty="0"/>
                      <a:t>убвенции местным бюджетам для финансового обеспечения расходных обязательств </a:t>
                    </a:r>
                    <a:r>
                      <a:rPr lang="ru-RU" sz="1000" dirty="0" smtClean="0"/>
                      <a:t>…….; </a:t>
                    </a:r>
                    <a:r>
                      <a:rPr lang="ru-RU" sz="1000" dirty="0"/>
                      <a:t>5 049,9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9C-471B-A21A-241C0912DEC3}"/>
                </c:ext>
              </c:extLst>
            </c:dLbl>
            <c:dLbl>
              <c:idx val="3"/>
              <c:layout>
                <c:manualLayout>
                  <c:x val="-0.20351973470565091"/>
                  <c:y val="7.268758934240611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err="1">
                        <a:latin typeface="Arial" pitchFamily="34" charset="0"/>
                        <a:cs typeface="Arial" pitchFamily="34" charset="0"/>
                      </a:rPr>
                      <a:t>П</a:t>
                    </a:r>
                    <a:r>
                      <a:rPr lang="ru-RU" sz="1000" dirty="0" err="1"/>
                      <a:t>ремии,стипендии</a:t>
                    </a:r>
                    <a:r>
                      <a:rPr lang="ru-RU" sz="1000" dirty="0"/>
                      <a:t> и иные поощрения в Сосновском муниципальном районе; </a:t>
                    </a:r>
                    <a:r>
                      <a:rPr lang="ru-RU" sz="1000" dirty="0" smtClean="0"/>
                      <a:t>       1 </a:t>
                    </a:r>
                    <a:r>
                      <a:rPr lang="ru-RU" sz="1000" dirty="0"/>
                      <a:t>052,1;        0,5%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9C-471B-A21A-241C0912DEC3}"/>
                </c:ext>
              </c:extLst>
            </c:dLbl>
            <c:dLbl>
              <c:idx val="4"/>
              <c:layout>
                <c:manualLayout>
                  <c:x val="4.6906824146981718E-2"/>
                  <c:y val="-0.23555724290218324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И</a:t>
                    </a:r>
                    <a:r>
                      <a:rPr lang="ru-RU" sz="1050" dirty="0"/>
                      <a:t>ные межбюджетные трансферты( на реализацию переданных полномочий муниципального района);           55 760,2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9C-471B-A21A-241C0912DEC3}"/>
                </c:ext>
              </c:extLst>
            </c:dLbl>
            <c:dLbl>
              <c:idx val="5"/>
              <c:layout>
                <c:manualLayout>
                  <c:x val="3.1582405911051554E-3"/>
                  <c:y val="0.38924263744598481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М</a:t>
                    </a:r>
                    <a:r>
                      <a:rPr lang="ru-RU" sz="1000" dirty="0"/>
                      <a:t>ногофункциональный центр предоставления государственных и муниципальных услуг ; </a:t>
                    </a:r>
                    <a:r>
                      <a:rPr lang="ru-RU" sz="1000" dirty="0" smtClean="0"/>
                      <a:t>         10 </a:t>
                    </a:r>
                    <a:r>
                      <a:rPr lang="ru-RU" sz="1000" dirty="0"/>
                      <a:t>483,0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9C-471B-A21A-241C0912DEC3}"/>
                </c:ext>
              </c:extLst>
            </c:dLbl>
            <c:dLbl>
              <c:idx val="6"/>
              <c:layout>
                <c:manualLayout>
                  <c:x val="7.7714238845144556E-2"/>
                  <c:y val="0.1782464150527267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Ф</a:t>
                    </a:r>
                    <a:r>
                      <a:rPr lang="ru-RU" sz="1050" dirty="0"/>
                      <a:t>инансовое обеспечение выполнения функций органами местного самоуправления;        </a:t>
                    </a:r>
                    <a:r>
                      <a:rPr lang="ru-RU" sz="1050" dirty="0" smtClean="0"/>
                      <a:t>        </a:t>
                    </a:r>
                    <a:r>
                      <a:rPr lang="ru-RU" sz="1050" dirty="0"/>
                      <a:t>85 266,00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19C-471B-A21A-241C0912DEC3}"/>
                </c:ext>
              </c:extLst>
            </c:dLbl>
            <c:dLbl>
              <c:idx val="7"/>
              <c:layout>
                <c:manualLayout>
                  <c:x val="-0.26049234470691163"/>
                  <c:y val="-0.21582608239300299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С</a:t>
                    </a:r>
                    <a:r>
                      <a:rPr lang="ru-RU" sz="1000" dirty="0"/>
                      <a:t>убсидии редакциям печатных средств массовой </a:t>
                    </a:r>
                    <a:r>
                      <a:rPr lang="ru-RU" sz="1000" dirty="0" err="1" smtClean="0"/>
                      <a:t>инф-ции</a:t>
                    </a:r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…; </a:t>
                    </a:r>
                    <a:r>
                      <a:rPr lang="ru-RU" sz="1000" dirty="0" smtClean="0"/>
                      <a:t>2 </a:t>
                    </a:r>
                    <a:r>
                      <a:rPr lang="ru-RU" sz="1000" dirty="0"/>
                      <a:t>300,00; 1,2%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19C-471B-A21A-241C0912DEC3}"/>
                </c:ext>
              </c:extLst>
            </c:dLbl>
            <c:dLbl>
              <c:idx val="8"/>
              <c:layout>
                <c:manualLayout>
                  <c:x val="-6.4994313210848767E-2"/>
                  <c:y val="-0.2195681389098148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19C-471B-A21A-241C0912DEC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19C-471B-A21A-241C0912DEC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19C-471B-A21A-241C0912DEC3}"/>
                </c:ext>
              </c:extLst>
            </c:dLbl>
            <c:dLbl>
              <c:idx val="11"/>
              <c:layout>
                <c:manualLayout>
                  <c:x val="0.15069695975503083"/>
                  <c:y val="-0.31884357632453447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Д</a:t>
                    </a:r>
                    <a:r>
                      <a:rPr lang="ru-RU" sz="1000" dirty="0"/>
                      <a:t>отации местным бюджетам;                </a:t>
                    </a:r>
                    <a:r>
                      <a:rPr lang="ru-RU" sz="1000" dirty="0" smtClean="0"/>
                      <a:t>                 </a:t>
                    </a:r>
                    <a:r>
                      <a:rPr lang="ru-RU" sz="1000" dirty="0"/>
                      <a:t>8 908,50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19C-471B-A21A-241C0912DEC3}"/>
                </c:ext>
              </c:extLst>
            </c:dLbl>
            <c:dLbl>
              <c:idx val="12"/>
              <c:layout>
                <c:manualLayout>
                  <c:x val="2.401137357830286E-2"/>
                  <c:y val="-9.280406451244334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latin typeface="Arial" pitchFamily="34" charset="0"/>
                        <a:cs typeface="Arial" pitchFamily="34" charset="0"/>
                      </a:rPr>
                      <a:t>М</a:t>
                    </a:r>
                    <a:r>
                      <a:rPr lang="ru-RU" sz="1000"/>
                      <a:t>ероприятия по землеустройству и землепользованию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19C-471B-A21A-241C0912DEC3}"/>
                </c:ext>
              </c:extLst>
            </c:dLbl>
            <c:dLbl>
              <c:idx val="13"/>
              <c:layout>
                <c:manualLayout>
                  <c:x val="2.2438320209973821E-2"/>
                  <c:y val="-4.640203225622172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М</a:t>
                    </a:r>
                    <a:r>
                      <a:rPr lang="ru-RU" sz="1000" dirty="0"/>
                      <a:t>одернизация, реконструкция, </a:t>
                    </a:r>
                    <a:r>
                      <a:rPr lang="ru-RU" sz="1000" dirty="0" err="1" smtClean="0"/>
                      <a:t>капит-ный</a:t>
                    </a:r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ремонт и </a:t>
                    </a:r>
                    <a:r>
                      <a:rPr lang="ru-RU" sz="1000" dirty="0" err="1" smtClean="0"/>
                      <a:t>строит-во</a:t>
                    </a:r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котельных, систем теплоснабжения, …..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19C-471B-A21A-241C0912DEC3}"/>
                </c:ext>
              </c:extLst>
            </c:dLbl>
            <c:dLbl>
              <c:idx val="14"/>
              <c:layout>
                <c:manualLayout>
                  <c:x val="2.6655730533683326E-2"/>
                  <c:y val="-4.222202957241041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latin typeface="Arial" pitchFamily="34" charset="0"/>
                        <a:cs typeface="Arial" pitchFamily="34" charset="0"/>
                      </a:rPr>
                      <a:t>М</a:t>
                    </a:r>
                    <a:r>
                      <a:rPr lang="ru-RU" sz="1000"/>
                      <a:t>ероприятия, реализуемые органами местного самоуправления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19C-471B-A21A-241C0912DEC3}"/>
                </c:ext>
              </c:extLst>
            </c:dLbl>
            <c:dLbl>
              <c:idx val="15"/>
              <c:layout>
                <c:manualLayout>
                  <c:x val="1.179636920384962E-2"/>
                  <c:y val="1.4319361571809856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О</a:t>
                    </a:r>
                    <a:r>
                      <a:rPr lang="ru-RU" sz="1000" dirty="0"/>
                      <a:t>казание консультационной помощи     и    разработка и внедрение цифровых технологий, </a:t>
                    </a:r>
                    <a:r>
                      <a:rPr lang="ru-RU" sz="1000" dirty="0" err="1"/>
                      <a:t>напр-ных</a:t>
                    </a:r>
                    <a:r>
                      <a:rPr lang="ru-RU" sz="1000" dirty="0"/>
                      <a:t> на рациональное </a:t>
                    </a:r>
                    <a:r>
                      <a:rPr lang="ru-RU" sz="1000" dirty="0" err="1"/>
                      <a:t>исп-ние</a:t>
                    </a:r>
                    <a:r>
                      <a:rPr lang="ru-RU" sz="1000" dirty="0"/>
                      <a:t> земель </a:t>
                    </a:r>
                    <a:r>
                      <a:rPr lang="ru-RU" sz="1000" dirty="0" err="1"/>
                      <a:t>сельскохоз</a:t>
                    </a:r>
                    <a:r>
                      <a:rPr lang="ru-RU" sz="1000" dirty="0"/>
                      <a:t>. назначения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19C-471B-A21A-241C0912DEC3}"/>
                </c:ext>
              </c:extLst>
            </c:dLbl>
            <c:dLbl>
              <c:idx val="16"/>
              <c:layout>
                <c:manualLayout>
                  <c:x val="2.4848425196850394E-2"/>
                  <c:y val="8.356717034627832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latin typeface="Arial" pitchFamily="34" charset="0"/>
                        <a:cs typeface="Arial" pitchFamily="34" charset="0"/>
                      </a:rPr>
                      <a:t>У</a:t>
                    </a:r>
                    <a:r>
                      <a:rPr lang="ru-RU" sz="1000"/>
                      <a:t>плата налога на имущество организаций, земельного и транспортного налогов;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19C-471B-A21A-241C0912DEC3}"/>
                </c:ext>
              </c:extLst>
            </c:dLbl>
            <c:dLbl>
              <c:idx val="17"/>
              <c:layout>
                <c:manualLayout>
                  <c:x val="2.7938429571303602E-2"/>
                  <c:y val="0.10972868263401461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latin typeface="Arial" pitchFamily="34" charset="0"/>
                        <a:cs typeface="Arial" pitchFamily="34" charset="0"/>
                      </a:rPr>
                      <a:t>Р</a:t>
                    </a:r>
                    <a:r>
                      <a:rPr lang="ru-RU" sz="1000" dirty="0"/>
                      <a:t>азвитие муниципальных систем оповещения и информирования населения о чрезвычайных ситуациях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19C-471B-A21A-241C0912DEC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19C-471B-A21A-241C0912DEC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'Непрограмм 2018'!$B$170:$B$187</c:f>
              <c:strCache>
                <c:ptCount val="18"/>
                <c:pt idx="0">
                  <c:v>Компенсация выпадающих доходов теплоснабжающих организаций</c:v>
                </c:pt>
                <c:pt idx="1">
                  <c:v>Строительство, модернизация, реконструкция и капитальный ремонт объектов систем водоснабжения, …………</c:v>
                </c:pt>
                <c:pt idx="2">
                  <c:v>Субвенции местным бюджетам для финансового обеспечения расходных обязательств муниципальных образований…….</c:v>
                </c:pt>
                <c:pt idx="3">
                  <c:v>Премии,стипендии и иные поощрения в Сосновском муниципальном районе</c:v>
                </c:pt>
                <c:pt idx="4">
                  <c:v>Иные межбюджетные трансферты( на реализацию переданных полномочий муниципального района)</c:v>
                </c:pt>
                <c:pt idx="5">
                  <c:v>Многофункциональный центр предоставления государственных и муниципальных услуг </c:v>
                </c:pt>
                <c:pt idx="6">
                  <c:v>Финансовое обеспечение выполнения функций органами местного самоуправления</c:v>
                </c:pt>
                <c:pt idx="7">
                  <c:v>Субсидии редакциям печатных средств массовой информации …</c:v>
                </c:pt>
                <c:pt idx="8">
                  <c:v>Субсидии садоводческим некоммерческим объединениям граждан …..</c:v>
                </c:pt>
                <c:pt idx="9">
                  <c:v>Оценка недвижимости, признание прав и регулирование отношений по государственной и муниципальной собственности</c:v>
                </c:pt>
                <c:pt idx="10">
                  <c:v>Расходы на обслуживание государственного долга</c:v>
                </c:pt>
                <c:pt idx="11">
                  <c:v>Дотации местным бюджетам</c:v>
                </c:pt>
                <c:pt idx="12">
                  <c:v>Мероприятия по землеустройству и землепользованию</c:v>
                </c:pt>
                <c:pt idx="13">
                  <c:v>Модернизация, реконструкция, капитальный ремонт и строительство котельных, систем теплоснабжения, …..</c:v>
                </c:pt>
                <c:pt idx="14">
                  <c:v>Мероприятия, реализуемые органами местного самоуправления</c:v>
                </c:pt>
                <c:pt idx="15">
                  <c:v>Оказание консультационной помощи     и    разработка и внедрение цифровых технологий, напр-ных на рациональное исп-ние земель сельскохоз. назначения</c:v>
                </c:pt>
                <c:pt idx="16">
                  <c:v>Уплата налога на имущество организаций, земельного и транспортного налогов</c:v>
                </c:pt>
                <c:pt idx="17">
                  <c:v>Развитие муниципальных систем оповещения и информирования населения о чрезвычайных ситуациях</c:v>
                </c:pt>
              </c:strCache>
            </c:strRef>
          </c:cat>
          <c:val>
            <c:numRef>
              <c:f>'Непрограмм 2018'!$F$170:$F$187</c:f>
              <c:numCache>
                <c:formatCode>#,##0.00</c:formatCode>
                <c:ptCount val="18"/>
                <c:pt idx="0">
                  <c:v>13800</c:v>
                </c:pt>
                <c:pt idx="1">
                  <c:v>11734.2</c:v>
                </c:pt>
                <c:pt idx="2">
                  <c:v>5049.9000000000005</c:v>
                </c:pt>
                <c:pt idx="3">
                  <c:v>1052.0999999999999</c:v>
                </c:pt>
                <c:pt idx="4">
                  <c:v>55760.2</c:v>
                </c:pt>
                <c:pt idx="5">
                  <c:v>10483</c:v>
                </c:pt>
                <c:pt idx="6">
                  <c:v>85266</c:v>
                </c:pt>
                <c:pt idx="7">
                  <c:v>2300</c:v>
                </c:pt>
                <c:pt idx="8">
                  <c:v>2000</c:v>
                </c:pt>
                <c:pt idx="9">
                  <c:v>130.5</c:v>
                </c:pt>
                <c:pt idx="10">
                  <c:v>1.1000000000000001</c:v>
                </c:pt>
                <c:pt idx="11">
                  <c:v>8908.5</c:v>
                </c:pt>
                <c:pt idx="12">
                  <c:v>469.9</c:v>
                </c:pt>
                <c:pt idx="13">
                  <c:v>479.9</c:v>
                </c:pt>
                <c:pt idx="14">
                  <c:v>761.6</c:v>
                </c:pt>
                <c:pt idx="15">
                  <c:v>305.2</c:v>
                </c:pt>
                <c:pt idx="16">
                  <c:v>398.2</c:v>
                </c:pt>
                <c:pt idx="17">
                  <c:v>523.9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19C-471B-A21A-241C0912D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'дох 2016-2018 (2)'!$A$6</c:f>
              <c:strCache>
                <c:ptCount val="1"/>
                <c:pt idx="0">
                  <c:v>налоговые платежи и сборы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C0A-45AA-AA80-12DCA87924BB}"/>
              </c:ext>
            </c:extLst>
          </c:dPt>
          <c:dPt>
            <c:idx val="1"/>
            <c:invertIfNegative val="0"/>
            <c:bubble3D val="0"/>
            <c:spPr>
              <a:solidFill>
                <a:srgbClr val="3EA6C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C0A-45AA-AA80-12DCA87924BB}"/>
              </c:ext>
            </c:extLst>
          </c:dPt>
          <c:dPt>
            <c:idx val="2"/>
            <c:invertIfNegative val="0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2-FC0A-45AA-AA80-12DCA87924BB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0.36574074074074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A-45AA-AA80-12DCA87924BB}"/>
                </c:ext>
              </c:extLst>
            </c:dLbl>
            <c:dLbl>
              <c:idx val="1"/>
              <c:layout>
                <c:manualLayout>
                  <c:x val="1.3888888888888904E-2"/>
                  <c:y val="-0.40277777777777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0A-45AA-AA80-12DCA87924BB}"/>
                </c:ext>
              </c:extLst>
            </c:dLbl>
            <c:dLbl>
              <c:idx val="2"/>
              <c:layout>
                <c:manualLayout>
                  <c:x val="4.0380200519270049E-2"/>
                  <c:y val="-0.5500200681927359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5</a:t>
                    </a:r>
                    <a:r>
                      <a:rPr lang="ru-RU"/>
                      <a:t>62,64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0A-45AA-AA80-12DCA8792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2016-2018 (2)'!$B$5:$D$5</c:f>
              <c:strCache>
                <c:ptCount val="3"/>
                <c:pt idx="0">
                  <c:v>2016год</c:v>
                </c:pt>
                <c:pt idx="1">
                  <c:v>2017год</c:v>
                </c:pt>
                <c:pt idx="2">
                  <c:v>2018год</c:v>
                </c:pt>
              </c:strCache>
            </c:strRef>
          </c:cat>
          <c:val>
            <c:numRef>
              <c:f>'дох 2016-2018 (2)'!$B$6:$D$6</c:f>
              <c:numCache>
                <c:formatCode>#,##0.00</c:formatCode>
                <c:ptCount val="3"/>
                <c:pt idx="0">
                  <c:v>474.35120000000001</c:v>
                </c:pt>
                <c:pt idx="1">
                  <c:v>491.6961139999998</c:v>
                </c:pt>
                <c:pt idx="2">
                  <c:v>491.6961139999998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0A-45AA-AA80-12DCA87924BB}"/>
            </c:ext>
          </c:extLst>
        </c:ser>
        <c:ser>
          <c:idx val="1"/>
          <c:order val="1"/>
          <c:tx>
            <c:strRef>
              <c:f>'дох 2016-2018 (2)'!$A$7</c:f>
              <c:strCache>
                <c:ptCount val="1"/>
              </c:strCache>
            </c:strRef>
          </c:tx>
          <c:spPr>
            <a:solidFill>
              <a:srgbClr val="29A329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2.22222222222222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+</a:t>
                    </a:r>
                    <a:r>
                      <a:rPr lang="en-US"/>
                      <a:t>70,94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0A-45AA-AA80-12DCA8792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2016-2018 (2)'!$B$5:$D$5</c:f>
              <c:strCache>
                <c:ptCount val="3"/>
                <c:pt idx="0">
                  <c:v>2016год</c:v>
                </c:pt>
                <c:pt idx="1">
                  <c:v>2017год</c:v>
                </c:pt>
                <c:pt idx="2">
                  <c:v>2018год</c:v>
                </c:pt>
              </c:strCache>
            </c:strRef>
          </c:cat>
          <c:val>
            <c:numRef>
              <c:f>'дох 2016-2018 (2)'!$B$7:$D$7</c:f>
              <c:numCache>
                <c:formatCode>General</c:formatCode>
                <c:ptCount val="3"/>
                <c:pt idx="2" formatCode="#,##0.00">
                  <c:v>70.940556699999988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0A-45AA-AA80-12DCA8792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40"/>
        <c:shape val="cylinder"/>
        <c:axId val="64829312"/>
        <c:axId val="64830848"/>
        <c:axId val="0"/>
      </c:bar3DChart>
      <c:catAx>
        <c:axId val="6482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64830848"/>
        <c:crosses val="autoZero"/>
        <c:auto val="1"/>
        <c:lblAlgn val="ctr"/>
        <c:lblOffset val="100"/>
        <c:noMultiLvlLbl val="0"/>
      </c:catAx>
      <c:valAx>
        <c:axId val="64830848"/>
        <c:scaling>
          <c:orientation val="minMax"/>
          <c:max val="600"/>
          <c:min val="3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482931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7637510567196812E-4"/>
          <c:w val="0.73756263421617763"/>
          <c:h val="0.9289211349630566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42BC2E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D6B7-41A3-AEB3-AD34C5FA6B5A}"/>
              </c:ext>
            </c:extLst>
          </c:dPt>
          <c:dPt>
            <c:idx val="1"/>
            <c:bubble3D val="0"/>
            <c:explosion val="4"/>
            <c:spPr>
              <a:solidFill>
                <a:srgbClr val="E53BCD"/>
              </a:solidFill>
            </c:spPr>
            <c:extLst>
              <c:ext xmlns:c16="http://schemas.microsoft.com/office/drawing/2014/chart" uri="{C3380CC4-5D6E-409C-BE32-E72D297353CC}">
                <c16:uniqueId val="{00000001-D6B7-41A3-AEB3-AD34C5FA6B5A}"/>
              </c:ext>
            </c:extLst>
          </c:dPt>
          <c:dPt>
            <c:idx val="2"/>
            <c:bubble3D val="0"/>
            <c:explosion val="7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2-D6B7-41A3-AEB3-AD34C5FA6B5A}"/>
              </c:ext>
            </c:extLst>
          </c:dPt>
          <c:dPt>
            <c:idx val="3"/>
            <c:bubble3D val="0"/>
            <c:explosion val="4"/>
            <c:spPr>
              <a:solidFill>
                <a:srgbClr val="9F7CDE"/>
              </a:solidFill>
            </c:spPr>
            <c:extLst>
              <c:ext xmlns:c16="http://schemas.microsoft.com/office/drawing/2014/chart" uri="{C3380CC4-5D6E-409C-BE32-E72D297353CC}">
                <c16:uniqueId val="{00000003-D6B7-41A3-AEB3-AD34C5FA6B5A}"/>
              </c:ext>
            </c:extLst>
          </c:dPt>
          <c:dPt>
            <c:idx val="4"/>
            <c:bubble3D val="0"/>
            <c:explosion val="7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D6B7-41A3-AEB3-AD34C5FA6B5A}"/>
              </c:ext>
            </c:extLst>
          </c:dPt>
          <c:dPt>
            <c:idx val="5"/>
            <c:bubble3D val="0"/>
            <c:explosion val="9"/>
            <c:spPr>
              <a:solidFill>
                <a:srgbClr val="3AE6C5"/>
              </a:solidFill>
            </c:spPr>
            <c:extLst>
              <c:ext xmlns:c16="http://schemas.microsoft.com/office/drawing/2014/chart" uri="{C3380CC4-5D6E-409C-BE32-E72D297353CC}">
                <c16:uniqueId val="{00000005-D6B7-41A3-AEB3-AD34C5FA6B5A}"/>
              </c:ext>
            </c:extLst>
          </c:dPt>
          <c:dPt>
            <c:idx val="6"/>
            <c:bubble3D val="0"/>
            <c:explosion val="10"/>
            <c:spPr>
              <a:solidFill>
                <a:srgbClr val="E14768"/>
              </a:solidFill>
            </c:spPr>
            <c:extLst>
              <c:ext xmlns:c16="http://schemas.microsoft.com/office/drawing/2014/chart" uri="{C3380CC4-5D6E-409C-BE32-E72D297353CC}">
                <c16:uniqueId val="{00000006-D6B7-41A3-AEB3-AD34C5FA6B5A}"/>
              </c:ext>
            </c:extLst>
          </c:dPt>
          <c:dPt>
            <c:idx val="7"/>
            <c:bubble3D val="0"/>
            <c:explosion val="5"/>
            <c:spPr>
              <a:solidFill>
                <a:srgbClr val="48C3E0"/>
              </a:solidFill>
            </c:spPr>
            <c:extLst>
              <c:ext xmlns:c16="http://schemas.microsoft.com/office/drawing/2014/chart" uri="{C3380CC4-5D6E-409C-BE32-E72D297353CC}">
                <c16:uniqueId val="{00000007-D6B7-41A3-AEB3-AD34C5FA6B5A}"/>
              </c:ext>
            </c:extLst>
          </c:dPt>
          <c:dPt>
            <c:idx val="8"/>
            <c:bubble3D val="0"/>
            <c:explosion val="4"/>
            <c:spPr>
              <a:solidFill>
                <a:srgbClr val="7059F9"/>
              </a:solidFill>
            </c:spPr>
            <c:extLst>
              <c:ext xmlns:c16="http://schemas.microsoft.com/office/drawing/2014/chart" uri="{C3380CC4-5D6E-409C-BE32-E72D297353CC}">
                <c16:uniqueId val="{00000008-D6B7-41A3-AEB3-AD34C5FA6B5A}"/>
              </c:ext>
            </c:extLst>
          </c:dPt>
          <c:dPt>
            <c:idx val="9"/>
            <c:bubble3D val="0"/>
            <c:spPr>
              <a:solidFill>
                <a:srgbClr val="F4732C"/>
              </a:solidFill>
            </c:spPr>
            <c:extLst>
              <c:ext xmlns:c16="http://schemas.microsoft.com/office/drawing/2014/chart" uri="{C3380CC4-5D6E-409C-BE32-E72D297353CC}">
                <c16:uniqueId val="{00000009-D6B7-41A3-AEB3-AD34C5FA6B5A}"/>
              </c:ext>
            </c:extLst>
          </c:dPt>
          <c:dLbls>
            <c:dLbl>
              <c:idx val="0"/>
              <c:layout>
                <c:manualLayout>
                  <c:x val="0.11982435305091022"/>
                  <c:y val="5.77905609939089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B7-41A3-AEB3-AD34C5FA6B5A}"/>
                </c:ext>
              </c:extLst>
            </c:dLbl>
            <c:dLbl>
              <c:idx val="1"/>
              <c:layout>
                <c:manualLayout>
                  <c:x val="5.9679291121667713E-2"/>
                  <c:y val="-4.75170868460505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B7-41A3-AEB3-AD34C5FA6B5A}"/>
                </c:ext>
              </c:extLst>
            </c:dLbl>
            <c:dLbl>
              <c:idx val="2"/>
              <c:layout>
                <c:manualLayout>
                  <c:x val="3.4548057525867211E-2"/>
                  <c:y val="-0.160778089128642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B7-41A3-AEB3-AD34C5FA6B5A}"/>
                </c:ext>
              </c:extLst>
            </c:dLbl>
            <c:dLbl>
              <c:idx val="3"/>
              <c:layout>
                <c:manualLayout>
                  <c:x val="7.2079889807162539E-2"/>
                  <c:y val="-9.08921642451250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B7-41A3-AEB3-AD34C5FA6B5A}"/>
                </c:ext>
              </c:extLst>
            </c:dLbl>
            <c:dLbl>
              <c:idx val="4"/>
              <c:layout>
                <c:manualLayout>
                  <c:x val="0.12364742630311706"/>
                  <c:y val="-6.73431690031697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B7-41A3-AEB3-AD34C5FA6B5A}"/>
                </c:ext>
              </c:extLst>
            </c:dLbl>
            <c:dLbl>
              <c:idx val="5"/>
              <c:layout>
                <c:manualLayout>
                  <c:x val="0.15528112188455792"/>
                  <c:y val="4.007437124590776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B7-41A3-AEB3-AD34C5FA6B5A}"/>
                </c:ext>
              </c:extLst>
            </c:dLbl>
            <c:dLbl>
              <c:idx val="6"/>
              <c:layout>
                <c:manualLayout>
                  <c:x val="-1.4227999392637925E-2"/>
                  <c:y val="1.47018296668336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B7-41A3-AEB3-AD34C5FA6B5A}"/>
                </c:ext>
              </c:extLst>
            </c:dLbl>
            <c:dLbl>
              <c:idx val="7"/>
              <c:layout>
                <c:manualLayout>
                  <c:x val="-0.1459792629227132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Г</a:t>
                    </a:r>
                    <a:r>
                      <a:rPr lang="ru-RU" dirty="0" smtClean="0"/>
                      <a:t>осударственная </a:t>
                    </a:r>
                    <a:r>
                      <a:rPr lang="ru-RU" dirty="0"/>
                      <a:t>пошлина ; </a:t>
                    </a:r>
                    <a:r>
                      <a:rPr lang="ru-RU" dirty="0" smtClean="0"/>
                      <a:t>              17 658;    3,1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B7-41A3-AEB3-AD34C5FA6B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налог (2)'!$A$5:$A$14</c:f>
              <c:strCache>
                <c:ptCount val="8"/>
                <c:pt idx="0">
                  <c:v>Налог на доходы физических лиц 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ЕНВД </c:v>
                </c:pt>
                <c:pt idx="3">
                  <c:v>ЕСХН </c:v>
                </c:pt>
                <c:pt idx="4">
                  <c:v>Акцизы на автомобильный бензин </c:v>
                </c:pt>
                <c:pt idx="5">
                  <c:v>Патентная система налогообложения </c:v>
                </c:pt>
                <c:pt idx="6">
                  <c:v>Налог на добычу пол. ископаемых </c:v>
                </c:pt>
                <c:pt idx="7">
                  <c:v>Государственная пошлина </c:v>
                </c:pt>
              </c:strCache>
            </c:strRef>
          </c:cat>
          <c:val>
            <c:numRef>
              <c:f>'дох налог (2)'!$C$5:$C$14</c:f>
              <c:numCache>
                <c:formatCode>#,##0</c:formatCode>
                <c:ptCount val="8"/>
                <c:pt idx="0">
                  <c:v>378808.08953000075</c:v>
                </c:pt>
                <c:pt idx="1">
                  <c:v>84974.025259999995</c:v>
                </c:pt>
                <c:pt idx="2">
                  <c:v>11680.839980000001</c:v>
                </c:pt>
                <c:pt idx="3">
                  <c:v>13574.53487000001</c:v>
                </c:pt>
                <c:pt idx="4">
                  <c:v>28301.962820000052</c:v>
                </c:pt>
                <c:pt idx="5">
                  <c:v>4967.4558899999993</c:v>
                </c:pt>
                <c:pt idx="6">
                  <c:v>22670.611859999943</c:v>
                </c:pt>
                <c:pt idx="7">
                  <c:v>17655.891359999947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B7-41A3-AEB3-AD34C5FA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560112632165482"/>
          <c:y val="1.2589746972558595E-2"/>
          <c:w val="0.64170577198349665"/>
          <c:h val="0.9252817395289412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'дох налог 1'!$B$4</c:f>
              <c:strCache>
                <c:ptCount val="1"/>
                <c:pt idx="0">
                  <c:v>за 2017 год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6.6137566137566134E-3"/>
                  <c:y val="2.296231489582321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56-4DDD-AA90-5F7E4D7D92AC}"/>
                </c:ext>
              </c:extLst>
            </c:dLbl>
            <c:dLbl>
              <c:idx val="1"/>
              <c:layout>
                <c:manualLayout>
                  <c:x val="2.4647941486162537E-2"/>
                  <c:y val="8.8184646150427856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56-4DDD-AA90-5F7E4D7D92AC}"/>
                </c:ext>
              </c:extLst>
            </c:dLbl>
            <c:dLbl>
              <c:idx val="2"/>
              <c:layout>
                <c:manualLayout>
                  <c:x val="1.5036662083906178E-2"/>
                  <c:y val="4.9797479018826672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56-4DDD-AA90-5F7E4D7D92AC}"/>
                </c:ext>
              </c:extLst>
            </c:dLbl>
            <c:dLbl>
              <c:idx val="3"/>
              <c:layout>
                <c:manualLayout>
                  <c:x val="2.5953093539032555E-2"/>
                  <c:y val="5.6882568603488504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56-4DDD-AA90-5F7E4D7D92AC}"/>
                </c:ext>
              </c:extLst>
            </c:dLbl>
            <c:dLbl>
              <c:idx val="4"/>
              <c:layout>
                <c:manualLayout>
                  <c:x val="1.4625028841381591E-2"/>
                  <c:y val="2.8354488390178842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56-4DDD-AA90-5F7E4D7D92AC}"/>
                </c:ext>
              </c:extLst>
            </c:dLbl>
            <c:dLbl>
              <c:idx val="5"/>
              <c:layout>
                <c:manualLayout>
                  <c:x val="1.82648401826484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56-4DDD-AA90-5F7E4D7D92AC}"/>
                </c:ext>
              </c:extLst>
            </c:dLbl>
            <c:dLbl>
              <c:idx val="6"/>
              <c:layout>
                <c:manualLayout>
                  <c:x val="2.6455026455026553E-3"/>
                  <c:y val="9.4062316284538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56-4DDD-AA90-5F7E4D7D92AC}"/>
                </c:ext>
              </c:extLst>
            </c:dLbl>
            <c:dLbl>
              <c:idx val="7"/>
              <c:layout>
                <c:manualLayout>
                  <c:x val="3.0505743653927799E-2"/>
                  <c:y val="4.703123264081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56-4DDD-AA90-5F7E4D7D92AC}"/>
                </c:ext>
              </c:extLst>
            </c:dLbl>
            <c:dLbl>
              <c:idx val="8"/>
              <c:layout>
                <c:manualLayout>
                  <c:x val="5.2910052910053913E-3"/>
                  <c:y val="4.7031158142269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56-4DDD-AA90-5F7E4D7D92AC}"/>
                </c:ext>
              </c:extLst>
            </c:dLbl>
            <c:dLbl>
              <c:idx val="9"/>
              <c:layout>
                <c:manualLayout>
                  <c:x val="3.9682539682540261E-3"/>
                  <c:y val="2.3515579071134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56-4DDD-AA90-5F7E4D7D92A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налог 1'!$A$5:$A$12</c:f>
              <c:strCache>
                <c:ptCount val="8"/>
                <c:pt idx="0">
                  <c:v>Налог на доходы физических лиц </c:v>
                </c:pt>
                <c:pt idx="1">
                  <c:v>Налог в связи с применением                                                                                       упрощенной системы налогообложения</c:v>
                </c:pt>
                <c:pt idx="2">
                  <c:v>ЕНВД </c:v>
                </c:pt>
                <c:pt idx="3">
                  <c:v>ЕСХН </c:v>
                </c:pt>
                <c:pt idx="4">
                  <c:v>Акцизы на автомобильный бензин </c:v>
                </c:pt>
                <c:pt idx="5">
                  <c:v>Патентная система налогообложения </c:v>
                </c:pt>
                <c:pt idx="6">
                  <c:v>Налог на добычу пол. ископаемых </c:v>
                </c:pt>
                <c:pt idx="7">
                  <c:v>Государственная пошлина </c:v>
                </c:pt>
              </c:strCache>
            </c:strRef>
          </c:cat>
          <c:val>
            <c:numRef>
              <c:f>'дох налог 1'!$B$5:$B$12</c:f>
              <c:numCache>
                <c:formatCode>#,##0.0</c:formatCode>
                <c:ptCount val="8"/>
                <c:pt idx="0">
                  <c:v>361.66828700000002</c:v>
                </c:pt>
                <c:pt idx="1">
                  <c:v>49.666937000000011</c:v>
                </c:pt>
                <c:pt idx="2">
                  <c:v>12.198189999999999</c:v>
                </c:pt>
                <c:pt idx="3">
                  <c:v>2.3402339999999997</c:v>
                </c:pt>
                <c:pt idx="4">
                  <c:v>25.752374</c:v>
                </c:pt>
                <c:pt idx="5">
                  <c:v>3.2847000000000031</c:v>
                </c:pt>
                <c:pt idx="6">
                  <c:v>17.196400000000001</c:v>
                </c:pt>
                <c:pt idx="7">
                  <c:v>19.584400000000002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56-4DDD-AA90-5F7E4D7D92AC}"/>
            </c:ext>
          </c:extLst>
        </c:ser>
        <c:ser>
          <c:idx val="1"/>
          <c:order val="1"/>
          <c:tx>
            <c:strRef>
              <c:f>'дох налог 1'!$C$4</c:f>
              <c:strCache>
                <c:ptCount val="1"/>
                <c:pt idx="0">
                  <c:v>за 2018 год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9682539682539776E-3"/>
                  <c:y val="3.3197702139084466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56-4DDD-AA90-5F7E4D7D92AC}"/>
                </c:ext>
              </c:extLst>
            </c:dLbl>
            <c:dLbl>
              <c:idx val="1"/>
              <c:layout>
                <c:manualLayout>
                  <c:x val="1.8270358142177926E-2"/>
                  <c:y val="-6.3022511387622829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56-4DDD-AA90-5F7E4D7D92AC}"/>
                </c:ext>
              </c:extLst>
            </c:dLbl>
            <c:dLbl>
              <c:idx val="2"/>
              <c:layout>
                <c:manualLayout>
                  <c:x val="1.5125921759780066E-2"/>
                  <c:y val="-1.3417767223541498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56-4DDD-AA90-5F7E4D7D92AC}"/>
                </c:ext>
              </c:extLst>
            </c:dLbl>
            <c:dLbl>
              <c:idx val="3"/>
              <c:layout>
                <c:manualLayout>
                  <c:x val="1.4957126629295983E-2"/>
                  <c:y val="-9.9166064881680005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56-4DDD-AA90-5F7E4D7D92AC}"/>
                </c:ext>
              </c:extLst>
            </c:dLbl>
            <c:dLbl>
              <c:idx val="4"/>
              <c:layout>
                <c:manualLayout>
                  <c:x val="9.1701037370328711E-3"/>
                  <c:y val="-1.0374443935248808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56-4DDD-AA90-5F7E4D7D92AC}"/>
                </c:ext>
              </c:extLst>
            </c:dLbl>
            <c:dLbl>
              <c:idx val="5"/>
              <c:layout>
                <c:manualLayout>
                  <c:x val="1.8264840182648401E-2"/>
                  <c:y val="-8.7145969498910701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56-4DDD-AA90-5F7E4D7D92AC}"/>
                </c:ext>
              </c:extLst>
            </c:dLbl>
            <c:dLbl>
              <c:idx val="6"/>
              <c:layout>
                <c:manualLayout>
                  <c:x val="1.1904761904761921E-2"/>
                  <c:y val="2.3515579071134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56-4DDD-AA90-5F7E4D7D92AC}"/>
                </c:ext>
              </c:extLst>
            </c:dLbl>
            <c:dLbl>
              <c:idx val="7"/>
              <c:layout>
                <c:manualLayout>
                  <c:x val="1.6782281183135721E-2"/>
                  <c:y val="-1.1904753638484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56-4DDD-AA90-5F7E4D7D92AC}"/>
                </c:ext>
              </c:extLst>
            </c:dLbl>
            <c:dLbl>
              <c:idx val="8"/>
              <c:layout>
                <c:manualLayout>
                  <c:x val="7.9365079365080332E-3"/>
                  <c:y val="-3.527336860670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56-4DDD-AA90-5F7E4D7D92AC}"/>
                </c:ext>
              </c:extLst>
            </c:dLbl>
            <c:dLbl>
              <c:idx val="9"/>
              <c:layout>
                <c:manualLayout>
                  <c:x val="6.6137566137566134E-3"/>
                  <c:y val="-1.646090534979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56-4DDD-AA90-5F7E4D7D92AC}"/>
                </c:ext>
              </c:extLst>
            </c:dLbl>
            <c:dLbl>
              <c:idx val="10"/>
              <c:layout>
                <c:manualLayout>
                  <c:x val="-1.3481631277384597E-3"/>
                  <c:y val="-3.762492651381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56-4DDD-AA90-5F7E4D7D92AC}"/>
                </c:ext>
              </c:extLst>
            </c:dLbl>
            <c:dLbl>
              <c:idx val="11"/>
              <c:layout>
                <c:manualLayout>
                  <c:x val="0"/>
                  <c:y val="-3.29218106995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056-4DDD-AA90-5F7E4D7D92AC}"/>
                </c:ext>
              </c:extLst>
            </c:dLbl>
            <c:dLbl>
              <c:idx val="12"/>
              <c:layout>
                <c:manualLayout>
                  <c:x val="4.0444893832153788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56-4DDD-AA90-5F7E4D7D92A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 налог 1'!$A$5:$A$12</c:f>
              <c:strCache>
                <c:ptCount val="8"/>
                <c:pt idx="0">
                  <c:v>Налог на доходы физических лиц </c:v>
                </c:pt>
                <c:pt idx="1">
                  <c:v>Налог в связи с применением                                                                                       упрощенной системы налогообложения</c:v>
                </c:pt>
                <c:pt idx="2">
                  <c:v>ЕНВД </c:v>
                </c:pt>
                <c:pt idx="3">
                  <c:v>ЕСХН </c:v>
                </c:pt>
                <c:pt idx="4">
                  <c:v>Акцизы на автомобильный бензин </c:v>
                </c:pt>
                <c:pt idx="5">
                  <c:v>Патентная система налогообложения </c:v>
                </c:pt>
                <c:pt idx="6">
                  <c:v>Налог на добычу пол. ископаемых </c:v>
                </c:pt>
                <c:pt idx="7">
                  <c:v>Государственная пошлина </c:v>
                </c:pt>
              </c:strCache>
            </c:strRef>
          </c:cat>
          <c:val>
            <c:numRef>
              <c:f>'дох налог 1'!$C$5:$C$12</c:f>
              <c:numCache>
                <c:formatCode>#,##0.0</c:formatCode>
                <c:ptCount val="8"/>
                <c:pt idx="0">
                  <c:v>378.80808953000002</c:v>
                </c:pt>
                <c:pt idx="1">
                  <c:v>84.974025259999991</c:v>
                </c:pt>
                <c:pt idx="2">
                  <c:v>11.68083998</c:v>
                </c:pt>
                <c:pt idx="3">
                  <c:v>13.574534870000022</c:v>
                </c:pt>
                <c:pt idx="4">
                  <c:v>28.301962820000025</c:v>
                </c:pt>
                <c:pt idx="5">
                  <c:v>4.9674558899999903</c:v>
                </c:pt>
                <c:pt idx="6">
                  <c:v>22.670611860000001</c:v>
                </c:pt>
                <c:pt idx="7">
                  <c:v>17.655891360000041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056-4DDD-AA90-5F7E4D7D9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76672"/>
        <c:axId val="66507136"/>
        <c:axId val="0"/>
      </c:bar3DChart>
      <c:catAx>
        <c:axId val="66476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6507136"/>
        <c:crosses val="autoZero"/>
        <c:auto val="1"/>
        <c:lblAlgn val="ctr"/>
        <c:lblOffset val="100"/>
        <c:noMultiLvlLbl val="0"/>
      </c:catAx>
      <c:valAx>
        <c:axId val="66507136"/>
        <c:scaling>
          <c:orientation val="minMax"/>
          <c:max val="400"/>
          <c:min val="0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476672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473543163005998"/>
          <c:y val="1.1465048350437707E-2"/>
          <c:w val="0.33683468889353213"/>
          <c:h val="6.6186911821207534E-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Налог на доходы физических лиц </a:t>
            </a:r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18983294627474"/>
          <c:y val="0.12728254509587575"/>
          <c:w val="0.83522996798175098"/>
          <c:h val="0.78013229953956154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71B9-4B40-AF6E-18E732B4963F}"/>
              </c:ext>
            </c:extLst>
          </c:dPt>
          <c:dPt>
            <c:idx val="1"/>
            <c:invertIfNegative val="0"/>
            <c:bubble3D val="0"/>
            <c:spPr>
              <a:solidFill>
                <a:srgbClr val="FF47A3"/>
              </a:solidFill>
            </c:spPr>
            <c:extLst>
              <c:ext xmlns:c16="http://schemas.microsoft.com/office/drawing/2014/chart" uri="{C3380CC4-5D6E-409C-BE32-E72D297353CC}">
                <c16:uniqueId val="{00000001-71B9-4B40-AF6E-18E732B4963F}"/>
              </c:ext>
            </c:extLst>
          </c:dPt>
          <c:dPt>
            <c:idx val="2"/>
            <c:invertIfNegative val="0"/>
            <c:bubble3D val="0"/>
            <c:spPr>
              <a:solidFill>
                <a:srgbClr val="6EDCD9"/>
              </a:solidFill>
            </c:spPr>
            <c:extLst>
              <c:ext xmlns:c16="http://schemas.microsoft.com/office/drawing/2014/chart" uri="{C3380CC4-5D6E-409C-BE32-E72D297353CC}">
                <c16:uniqueId val="{00000002-71B9-4B40-AF6E-18E732B4963F}"/>
              </c:ext>
            </c:extLst>
          </c:dPt>
          <c:dLbls>
            <c:dLbl>
              <c:idx val="0"/>
              <c:layout>
                <c:manualLayout>
                  <c:x val="0.39735099337748636"/>
                  <c:y val="-9.1533180778032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B9-4B40-AF6E-18E732B4963F}"/>
                </c:ext>
              </c:extLst>
            </c:dLbl>
            <c:dLbl>
              <c:idx val="1"/>
              <c:layout>
                <c:manualLayout>
                  <c:x val="0.4238410596026499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B9-4B40-AF6E-18E732B4963F}"/>
                </c:ext>
              </c:extLst>
            </c:dLbl>
            <c:dLbl>
              <c:idx val="2"/>
              <c:layout>
                <c:manualLayout>
                  <c:x val="0.42384105960264995"/>
                  <c:y val="-6.102212051868811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378,8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B9-4B40-AF6E-18E732B49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НДФЛ!$A$4:$C$4</c:f>
              <c:numCache>
                <c:formatCode>0.0</c:formatCode>
                <c:ptCount val="3"/>
                <c:pt idx="0">
                  <c:v>400.5</c:v>
                </c:pt>
                <c:pt idx="1">
                  <c:v>361.66828700000002</c:v>
                </c:pt>
                <c:pt idx="2">
                  <c:v>361.66828700000002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B9-4B40-AF6E-18E732B4963F}"/>
            </c:ext>
          </c:extLst>
        </c:ser>
        <c:ser>
          <c:idx val="1"/>
          <c:order val="1"/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259B98"/>
              </a:solidFill>
            </c:spPr>
            <c:extLst>
              <c:ext xmlns:c16="http://schemas.microsoft.com/office/drawing/2014/chart" uri="{C3380CC4-5D6E-409C-BE32-E72D297353CC}">
                <c16:uniqueId val="{00000004-71B9-4B40-AF6E-18E732B4963F}"/>
              </c:ext>
            </c:extLst>
          </c:dPt>
          <c:dLbls>
            <c:dLbl>
              <c:idx val="2"/>
              <c:layout>
                <c:manualLayout>
                  <c:x val="2.82560706401766E-2"/>
                  <c:y val="-0.14035087719298245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b="1"/>
                      <a:t>+17,1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B9-4B40-AF6E-18E732B496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НДФЛ!$A$3:$C$3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НДФЛ!$A$5:$C$5</c:f>
              <c:numCache>
                <c:formatCode>General</c:formatCode>
                <c:ptCount val="3"/>
                <c:pt idx="2" formatCode="0.0">
                  <c:v>17.139802529999997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B9-4B40-AF6E-18E732B49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636032"/>
        <c:axId val="65015808"/>
        <c:axId val="0"/>
      </c:bar3DChart>
      <c:catAx>
        <c:axId val="6663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5015808"/>
        <c:crosses val="autoZero"/>
        <c:auto val="1"/>
        <c:lblAlgn val="ctr"/>
        <c:lblOffset val="100"/>
        <c:noMultiLvlLbl val="0"/>
      </c:catAx>
      <c:valAx>
        <c:axId val="65015808"/>
        <c:scaling>
          <c:orientation val="minMax"/>
          <c:min val="220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63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Налог, взимаемый в связи с </a:t>
            </a:r>
            <a:r>
              <a:rPr lang="ru-RU" sz="2400" dirty="0" smtClean="0"/>
              <a:t>применением </a:t>
            </a:r>
            <a:r>
              <a:rPr lang="ru-RU" sz="2400" dirty="0"/>
              <a:t>упрощенной системы налогообложения</a:t>
            </a:r>
          </a:p>
        </c:rich>
      </c:tx>
      <c:overlay val="0"/>
    </c:title>
    <c:autoTitleDeleted val="0"/>
    <c:view3D>
      <c:rotX val="2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6762904636922"/>
          <c:y val="8.2989719143146679E-2"/>
          <c:w val="0.83522996798175098"/>
          <c:h val="0.80333327354546069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noFill/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0D14-4BE9-927F-0A816344AB15}"/>
              </c:ext>
            </c:extLst>
          </c:dPt>
          <c:dPt>
            <c:idx val="1"/>
            <c:invertIfNegative val="0"/>
            <c:bubble3D val="0"/>
            <c:spPr>
              <a:solidFill>
                <a:srgbClr val="2ABC2A"/>
              </a:solidFill>
            </c:spPr>
            <c:extLst>
              <c:ext xmlns:c16="http://schemas.microsoft.com/office/drawing/2014/chart" uri="{C3380CC4-5D6E-409C-BE32-E72D297353CC}">
                <c16:uniqueId val="{00000001-0D14-4BE9-927F-0A816344AB15}"/>
              </c:ext>
            </c:extLst>
          </c:dPt>
          <c:dPt>
            <c:idx val="2"/>
            <c:invertIfNegative val="0"/>
            <c:bubble3D val="0"/>
            <c:spPr>
              <a:solidFill>
                <a:srgbClr val="4325F7"/>
              </a:solidFill>
            </c:spPr>
            <c:extLst>
              <c:ext xmlns:c16="http://schemas.microsoft.com/office/drawing/2014/chart" uri="{C3380CC4-5D6E-409C-BE32-E72D297353CC}">
                <c16:uniqueId val="{00000002-0D14-4BE9-927F-0A816344AB1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4-4BE9-927F-0A816344AB15}"/>
                </c:ext>
              </c:extLst>
            </c:dLbl>
            <c:dLbl>
              <c:idx val="1"/>
              <c:layout>
                <c:manualLayout>
                  <c:x val="0.26828554243219521"/>
                  <c:y val="-1.054591642186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14-4BE9-927F-0A816344AB15}"/>
                </c:ext>
              </c:extLst>
            </c:dLbl>
            <c:dLbl>
              <c:idx val="2"/>
              <c:layout>
                <c:manualLayout>
                  <c:x val="0.53571642607174108"/>
                  <c:y val="-7.8974797418758323E-3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8</a:t>
                    </a:r>
                    <a:r>
                      <a:rPr lang="en-US"/>
                      <a:t>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14-4BE9-927F-0A816344A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НДФЛ!$A$7:$C$7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НДФЛ!$A$8:$C$8</c:f>
              <c:numCache>
                <c:formatCode>0.0</c:formatCode>
                <c:ptCount val="3"/>
                <c:pt idx="0">
                  <c:v>0</c:v>
                </c:pt>
                <c:pt idx="1">
                  <c:v>49.666937000000011</c:v>
                </c:pt>
                <c:pt idx="2">
                  <c:v>49.666937000000011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14-4BE9-927F-0A816344AB15}"/>
            </c:ext>
          </c:extLst>
        </c:ser>
        <c:ser>
          <c:idx val="1"/>
          <c:order val="1"/>
          <c:spPr>
            <a:solidFill>
              <a:srgbClr val="8572FA"/>
            </a:solidFill>
          </c:spPr>
          <c:invertIfNegative val="0"/>
          <c:dLbls>
            <c:dLbl>
              <c:idx val="2"/>
              <c:layout>
                <c:manualLayout>
                  <c:x val="-9.1475284339457529E-3"/>
                  <c:y val="8.8423440300480952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/>
                      <a:t>+35,3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14-4BE9-927F-0A816344A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НДФЛ!$A$7:$C$7</c:f>
              <c:strCache>
                <c:ptCount val="3"/>
                <c:pt idx="0">
                  <c:v>2016г</c:v>
                </c:pt>
                <c:pt idx="1">
                  <c:v>2017г</c:v>
                </c:pt>
                <c:pt idx="2">
                  <c:v>2018г</c:v>
                </c:pt>
              </c:strCache>
            </c:strRef>
          </c:cat>
          <c:val>
            <c:numRef>
              <c:f>НДФЛ!$A$9:$C$9</c:f>
              <c:numCache>
                <c:formatCode>General</c:formatCode>
                <c:ptCount val="3"/>
                <c:pt idx="2" formatCode="0.0">
                  <c:v>35.307088259999944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14-4BE9-927F-0A816344A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770432"/>
        <c:axId val="66771968"/>
        <c:axId val="0"/>
      </c:bar3DChart>
      <c:catAx>
        <c:axId val="6677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6771968"/>
        <c:crosses val="autoZero"/>
        <c:auto val="1"/>
        <c:lblAlgn val="ctr"/>
        <c:lblOffset val="100"/>
        <c:noMultiLvlLbl val="0"/>
      </c:catAx>
      <c:valAx>
        <c:axId val="6677196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677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6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67432-45B0-42B7-8C00-B59E75F1D229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18AE66-27F3-4B8A-A820-E4C7E2F342D6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 rtl="0"/>
          <a:endParaRPr lang="ru-RU" sz="3600" b="1" baseline="0" dirty="0" smtClean="0">
            <a:solidFill>
              <a:srgbClr val="6740C8"/>
            </a:solidFill>
          </a:endParaRPr>
        </a:p>
        <a:p>
          <a:pPr algn="ctr" rtl="0"/>
          <a:endParaRPr lang="ru-RU" sz="3600" b="1" baseline="0" dirty="0" smtClean="0">
            <a:solidFill>
              <a:srgbClr val="6740C8"/>
            </a:solidFill>
          </a:endParaRPr>
        </a:p>
        <a:p>
          <a:pPr algn="ctr" rtl="0"/>
          <a:endParaRPr lang="ru-RU" sz="3600" b="1" baseline="0" dirty="0" smtClean="0">
            <a:solidFill>
              <a:srgbClr val="CC0066"/>
            </a:solidFill>
          </a:endParaRPr>
        </a:p>
        <a:p>
          <a:pPr algn="ctr" rtl="0"/>
          <a:endParaRPr lang="ru-RU" sz="1400" b="1" baseline="0" dirty="0" smtClean="0">
            <a:solidFill>
              <a:srgbClr val="CC0066"/>
            </a:solidFill>
          </a:endParaRPr>
        </a:p>
        <a:p>
          <a:pPr algn="ctr" rtl="0"/>
          <a:r>
            <a:rPr lang="ru-RU" sz="4000" b="1" i="1" baseline="0" dirty="0" smtClean="0">
              <a:solidFill>
                <a:srgbClr val="3F25AB"/>
              </a:solidFill>
              <a:latin typeface="Cambria Math" pitchFamily="18" charset="0"/>
              <a:ea typeface="Cambria Math" pitchFamily="18" charset="0"/>
              <a:cs typeface="Arial" pitchFamily="34" charset="0"/>
            </a:rPr>
            <a:t>«Об исполнении бюджета Сосновского муниципального района </a:t>
          </a:r>
        </a:p>
        <a:p>
          <a:pPr algn="ctr" rtl="0"/>
          <a:r>
            <a:rPr lang="ru-RU" sz="4000" b="1" i="1" baseline="0" dirty="0" smtClean="0">
              <a:solidFill>
                <a:srgbClr val="3F25AB"/>
              </a:solidFill>
              <a:latin typeface="Cambria Math" pitchFamily="18" charset="0"/>
              <a:ea typeface="Cambria Math" pitchFamily="18" charset="0"/>
              <a:cs typeface="Arial" pitchFamily="34" charset="0"/>
            </a:rPr>
            <a:t>за 2018 год»</a:t>
          </a:r>
        </a:p>
        <a:p>
          <a:pPr algn="ctr" rtl="0"/>
          <a:endParaRPr lang="ru-RU" sz="3600" b="1" baseline="0" dirty="0" smtClean="0">
            <a:solidFill>
              <a:schemeClr val="bg1"/>
            </a:solidFill>
          </a:endParaRPr>
        </a:p>
        <a:p>
          <a:pPr algn="ctr" rtl="0"/>
          <a:endParaRPr lang="ru-RU" sz="3600" b="1" baseline="0" dirty="0">
            <a:solidFill>
              <a:schemeClr val="bg1"/>
            </a:solidFill>
          </a:endParaRPr>
        </a:p>
      </dgm:t>
    </dgm:pt>
    <dgm:pt modelId="{1583431C-B19E-418C-8F0E-4C82C0416B54}" type="sibTrans" cxnId="{F1AE720C-0CB0-4748-9ED6-09FF4BA944FA}">
      <dgm:prSet/>
      <dgm:spPr/>
      <dgm:t>
        <a:bodyPr/>
        <a:lstStyle/>
        <a:p>
          <a:endParaRPr lang="ru-RU"/>
        </a:p>
      </dgm:t>
    </dgm:pt>
    <dgm:pt modelId="{ACB5AF70-2E57-43CD-9A97-EE91CB480804}" type="parTrans" cxnId="{F1AE720C-0CB0-4748-9ED6-09FF4BA944FA}">
      <dgm:prSet/>
      <dgm:spPr/>
      <dgm:t>
        <a:bodyPr/>
        <a:lstStyle/>
        <a:p>
          <a:endParaRPr lang="ru-RU"/>
        </a:p>
      </dgm:t>
    </dgm:pt>
    <dgm:pt modelId="{D4F5476A-B717-486B-B1E0-D5DFF8E2C9F7}" type="pres">
      <dgm:prSet presAssocID="{CD967432-45B0-42B7-8C00-B59E75F1D2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5E25A-2B69-4E76-9AD8-8EF93927E535}" type="pres">
      <dgm:prSet presAssocID="{CD967432-45B0-42B7-8C00-B59E75F1D229}" presName="bkgdShp" presStyleLbl="alignAccFollowNode1" presStyleIdx="0" presStyleCnt="1" custScaleY="24894" custLinFactNeighborX="-395" custLinFactNeighborY="-35773"/>
      <dgm:spPr>
        <a:noFill/>
      </dgm:spPr>
      <dgm:t>
        <a:bodyPr/>
        <a:lstStyle/>
        <a:p>
          <a:endParaRPr lang="ru-RU"/>
        </a:p>
      </dgm:t>
    </dgm:pt>
    <dgm:pt modelId="{3C90A5F5-DA4A-4015-85F5-8608D172EF8F}" type="pres">
      <dgm:prSet presAssocID="{CD967432-45B0-42B7-8C00-B59E75F1D229}" presName="linComp" presStyleCnt="0"/>
      <dgm:spPr/>
      <dgm:t>
        <a:bodyPr/>
        <a:lstStyle/>
        <a:p>
          <a:endParaRPr lang="ru-RU"/>
        </a:p>
      </dgm:t>
    </dgm:pt>
    <dgm:pt modelId="{D7649E99-203F-4DF6-B1B4-9DDBA836CB34}" type="pres">
      <dgm:prSet presAssocID="{2318AE66-27F3-4B8A-A820-E4C7E2F342D6}" presName="compNode" presStyleCnt="0"/>
      <dgm:spPr/>
      <dgm:t>
        <a:bodyPr/>
        <a:lstStyle/>
        <a:p>
          <a:endParaRPr lang="ru-RU"/>
        </a:p>
      </dgm:t>
    </dgm:pt>
    <dgm:pt modelId="{BDA285BF-D064-4DBC-A572-3FD929C34BD8}" type="pres">
      <dgm:prSet presAssocID="{2318AE66-27F3-4B8A-A820-E4C7E2F342D6}" presName="node" presStyleLbl="node1" presStyleIdx="0" presStyleCnt="1" custScaleX="86984" custScaleY="63252" custLinFactNeighborX="-1332" custLinFactNeighborY="-87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F1327-1D16-4500-ABCD-9DA0FE6DED3A}" type="pres">
      <dgm:prSet presAssocID="{2318AE66-27F3-4B8A-A820-E4C7E2F342D6}" presName="invisiNode" presStyleLbl="node1" presStyleIdx="0" presStyleCnt="1"/>
      <dgm:spPr/>
      <dgm:t>
        <a:bodyPr/>
        <a:lstStyle/>
        <a:p>
          <a:endParaRPr lang="ru-RU"/>
        </a:p>
      </dgm:t>
    </dgm:pt>
    <dgm:pt modelId="{C59F32FA-2E37-492D-B136-96855ACC2621}" type="pres">
      <dgm:prSet presAssocID="{2318AE66-27F3-4B8A-A820-E4C7E2F342D6}" presName="imagNode" presStyleLbl="fgImgPlace1" presStyleIdx="0" presStyleCnt="1" custScaleX="13838" custScaleY="46720" custLinFactNeighborX="-358" custLinFactNeighborY="-73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1AE720C-0CB0-4748-9ED6-09FF4BA944FA}" srcId="{CD967432-45B0-42B7-8C00-B59E75F1D229}" destId="{2318AE66-27F3-4B8A-A820-E4C7E2F342D6}" srcOrd="0" destOrd="0" parTransId="{ACB5AF70-2E57-43CD-9A97-EE91CB480804}" sibTransId="{1583431C-B19E-418C-8F0E-4C82C0416B54}"/>
    <dgm:cxn modelId="{5AE89DBA-B2EE-426B-BF99-619E1F69C2A8}" type="presOf" srcId="{CD967432-45B0-42B7-8C00-B59E75F1D229}" destId="{D4F5476A-B717-486B-B1E0-D5DFF8E2C9F7}" srcOrd="0" destOrd="0" presId="urn:microsoft.com/office/officeart/2005/8/layout/pList2#1"/>
    <dgm:cxn modelId="{8004CCDF-A7FA-412C-B267-0A13DDEAD356}" type="presOf" srcId="{2318AE66-27F3-4B8A-A820-E4C7E2F342D6}" destId="{BDA285BF-D064-4DBC-A572-3FD929C34BD8}" srcOrd="0" destOrd="0" presId="urn:microsoft.com/office/officeart/2005/8/layout/pList2#1"/>
    <dgm:cxn modelId="{CA1C9A23-7B73-4200-AEBB-A6D3FBF8C1C2}" type="presParOf" srcId="{D4F5476A-B717-486B-B1E0-D5DFF8E2C9F7}" destId="{7FA5E25A-2B69-4E76-9AD8-8EF93927E535}" srcOrd="0" destOrd="0" presId="urn:microsoft.com/office/officeart/2005/8/layout/pList2#1"/>
    <dgm:cxn modelId="{E6495F99-9202-40C5-A700-69C16D8B194F}" type="presParOf" srcId="{D4F5476A-B717-486B-B1E0-D5DFF8E2C9F7}" destId="{3C90A5F5-DA4A-4015-85F5-8608D172EF8F}" srcOrd="1" destOrd="0" presId="urn:microsoft.com/office/officeart/2005/8/layout/pList2#1"/>
    <dgm:cxn modelId="{72F62D4C-C662-4F2E-BA39-6C762422E439}" type="presParOf" srcId="{3C90A5F5-DA4A-4015-85F5-8608D172EF8F}" destId="{D7649E99-203F-4DF6-B1B4-9DDBA836CB34}" srcOrd="0" destOrd="0" presId="urn:microsoft.com/office/officeart/2005/8/layout/pList2#1"/>
    <dgm:cxn modelId="{BF727CB8-1269-4F4C-8E9D-7C6C31A05A8E}" type="presParOf" srcId="{D7649E99-203F-4DF6-B1B4-9DDBA836CB34}" destId="{BDA285BF-D064-4DBC-A572-3FD929C34BD8}" srcOrd="0" destOrd="0" presId="urn:microsoft.com/office/officeart/2005/8/layout/pList2#1"/>
    <dgm:cxn modelId="{E8C54D5F-03A4-4F1B-A1A2-07AE5F85ACD0}" type="presParOf" srcId="{D7649E99-203F-4DF6-B1B4-9DDBA836CB34}" destId="{778F1327-1D16-4500-ABCD-9DA0FE6DED3A}" srcOrd="1" destOrd="0" presId="urn:microsoft.com/office/officeart/2005/8/layout/pList2#1"/>
    <dgm:cxn modelId="{0DB11D54-3563-4EC6-A8D3-012562FD1B2A}" type="presParOf" srcId="{D7649E99-203F-4DF6-B1B4-9DDBA836CB34}" destId="{C59F32FA-2E37-492D-B136-96855ACC262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288000"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Структура налоговых  доходов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 custLinFactNeighborX="-523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CCB7A2-DA9A-487F-B365-C7A55D53CC59}" type="presOf" srcId="{405A658F-AB2B-42E2-92DF-63FBB0DE4826}" destId="{08A57E80-E481-4462-8CDD-0FE725A9A50A}" srcOrd="0" destOrd="0" presId="urn:microsoft.com/office/officeart/2005/8/layout/vList3#4"/>
    <dgm:cxn modelId="{7DB22400-4460-4D81-8A91-B558E0AF1862}" type="presOf" srcId="{9A29B317-C341-4B1B-904B-E6A39F746460}" destId="{118AB268-E2CE-43A4-9A7D-333E8BE7DFCA}" srcOrd="0" destOrd="0" presId="urn:microsoft.com/office/officeart/2005/8/layout/vList3#4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4D30BD57-16C2-467F-8C9F-7553F77D78F4}" type="presParOf" srcId="{118AB268-E2CE-43A4-9A7D-333E8BE7DFCA}" destId="{60B792E8-678B-43C0-9B85-28DC7949612B}" srcOrd="0" destOrd="0" presId="urn:microsoft.com/office/officeart/2005/8/layout/vList3#4"/>
    <dgm:cxn modelId="{DD779AF6-15B0-4058-B85F-D936AADC016C}" type="presParOf" srcId="{60B792E8-678B-43C0-9B85-28DC7949612B}" destId="{49950A56-91E3-4445-A014-2F35248D7A28}" srcOrd="0" destOrd="0" presId="urn:microsoft.com/office/officeart/2005/8/layout/vList3#4"/>
    <dgm:cxn modelId="{0DB4B799-2E78-4F97-A04F-54BFC08F6CB8}" type="presParOf" srcId="{60B792E8-678B-43C0-9B85-28DC7949612B}" destId="{08A57E80-E481-4462-8CDD-0FE725A9A50A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/>
          <a:endParaRPr lang="ru-RU" sz="2800" dirty="0" smtClean="0"/>
        </a:p>
        <a:p>
          <a:pPr rtl="0"/>
          <a:r>
            <a:rPr lang="ru-RU" sz="2800" dirty="0" smtClean="0"/>
            <a:t>Налоговые доходы</a:t>
          </a:r>
        </a:p>
        <a:p>
          <a:pPr rtl="0"/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29CB9-2387-4872-9B02-CC461FA01E07}" type="presOf" srcId="{9A29B317-C341-4B1B-904B-E6A39F746460}" destId="{118AB268-E2CE-43A4-9A7D-333E8BE7DFC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771AF0F7-8C6A-4E78-8029-008A58CBDED6}" type="presOf" srcId="{405A658F-AB2B-42E2-92DF-63FBB0DE4826}" destId="{08A57E80-E481-4462-8CDD-0FE725A9A50A}" srcOrd="0" destOrd="0" presId="urn:microsoft.com/office/officeart/2005/8/layout/vList3#5"/>
    <dgm:cxn modelId="{FA7D49A3-44F5-437C-82C5-AD5FFE76585B}" type="presParOf" srcId="{118AB268-E2CE-43A4-9A7D-333E8BE7DFCA}" destId="{60B792E8-678B-43C0-9B85-28DC7949612B}" srcOrd="0" destOrd="0" presId="urn:microsoft.com/office/officeart/2005/8/layout/vList3#5"/>
    <dgm:cxn modelId="{FAFF2AEA-336A-4089-835A-BB055B0BF435}" type="presParOf" srcId="{60B792E8-678B-43C0-9B85-28DC7949612B}" destId="{49950A56-91E3-4445-A014-2F35248D7A28}" srcOrd="0" destOrd="0" presId="urn:microsoft.com/office/officeart/2005/8/layout/vList3#5"/>
    <dgm:cxn modelId="{81CE26EB-7003-43C6-90CB-9799C1ED4322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/>
          <a:endParaRPr lang="ru-RU" sz="2800" dirty="0" smtClean="0"/>
        </a:p>
        <a:p>
          <a:pPr rtl="0"/>
          <a:r>
            <a:rPr lang="ru-RU" sz="2800" dirty="0" smtClean="0"/>
            <a:t>Налоговые доходы</a:t>
          </a:r>
        </a:p>
        <a:p>
          <a:pPr rtl="0"/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9A9F9-B32F-4148-B95D-885FA4B08172}" type="presOf" srcId="{405A658F-AB2B-42E2-92DF-63FBB0DE4826}" destId="{08A57E80-E481-4462-8CDD-0FE725A9A50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3B7A5603-DBC1-4D8D-9B98-1CB3637F8A56}" type="presOf" srcId="{9A29B317-C341-4B1B-904B-E6A39F746460}" destId="{118AB268-E2CE-43A4-9A7D-333E8BE7DFCA}" srcOrd="0" destOrd="0" presId="urn:microsoft.com/office/officeart/2005/8/layout/vList3#5"/>
    <dgm:cxn modelId="{909563DC-0643-4CD4-8259-506870DE51D9}" type="presParOf" srcId="{118AB268-E2CE-43A4-9A7D-333E8BE7DFCA}" destId="{60B792E8-678B-43C0-9B85-28DC7949612B}" srcOrd="0" destOrd="0" presId="urn:microsoft.com/office/officeart/2005/8/layout/vList3#5"/>
    <dgm:cxn modelId="{C29DF432-546D-404A-9F0C-B41DE4341F73}" type="presParOf" srcId="{60B792E8-678B-43C0-9B85-28DC7949612B}" destId="{49950A56-91E3-4445-A014-2F35248D7A28}" srcOrd="0" destOrd="0" presId="urn:microsoft.com/office/officeart/2005/8/layout/vList3#5"/>
    <dgm:cxn modelId="{8C92CD48-78E0-4374-9CF7-7C1D5B918E31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324000"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Налоговые доходы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0D2DD-17DD-4A1D-9E17-56C36F98D41B}" type="presOf" srcId="{9A29B317-C341-4B1B-904B-E6A39F746460}" destId="{118AB268-E2CE-43A4-9A7D-333E8BE7DFCA}" srcOrd="0" destOrd="0" presId="urn:microsoft.com/office/officeart/2005/8/layout/vList3#5"/>
    <dgm:cxn modelId="{D884C541-0B78-49D0-99BC-A35D5284DBB0}" type="presOf" srcId="{405A658F-AB2B-42E2-92DF-63FBB0DE4826}" destId="{08A57E80-E481-4462-8CDD-0FE725A9A50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38E5BAA5-869A-4AE1-AFB2-73A530BD348B}" type="presParOf" srcId="{118AB268-E2CE-43A4-9A7D-333E8BE7DFCA}" destId="{60B792E8-678B-43C0-9B85-28DC7949612B}" srcOrd="0" destOrd="0" presId="urn:microsoft.com/office/officeart/2005/8/layout/vList3#5"/>
    <dgm:cxn modelId="{B5325D1E-8028-4720-9542-E041B28C1D6D}" type="presParOf" srcId="{60B792E8-678B-43C0-9B85-28DC7949612B}" destId="{49950A56-91E3-4445-A014-2F35248D7A28}" srcOrd="0" destOrd="0" presId="urn:microsoft.com/office/officeart/2005/8/layout/vList3#5"/>
    <dgm:cxn modelId="{70E91C5A-6A51-4B3A-B452-8FFAFFDA2E1D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180000"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Налоговые доходы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3A661-54EB-4212-948F-CC196381953F}" type="presOf" srcId="{405A658F-AB2B-42E2-92DF-63FBB0DE4826}" destId="{08A57E80-E481-4462-8CDD-0FE725A9A50A}" srcOrd="0" destOrd="0" presId="urn:microsoft.com/office/officeart/2005/8/layout/vList3#5"/>
    <dgm:cxn modelId="{77820261-40A4-4475-8DA9-A05566E5162C}" type="presOf" srcId="{9A29B317-C341-4B1B-904B-E6A39F746460}" destId="{118AB268-E2CE-43A4-9A7D-333E8BE7DFC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5DB59894-7126-41ED-AC41-20A848C6F3B9}" type="presParOf" srcId="{118AB268-E2CE-43A4-9A7D-333E8BE7DFCA}" destId="{60B792E8-678B-43C0-9B85-28DC7949612B}" srcOrd="0" destOrd="0" presId="urn:microsoft.com/office/officeart/2005/8/layout/vList3#5"/>
    <dgm:cxn modelId="{CD241A57-00E4-431B-B39E-32724D5575FA}" type="presParOf" srcId="{60B792E8-678B-43C0-9B85-28DC7949612B}" destId="{49950A56-91E3-4445-A014-2F35248D7A28}" srcOrd="0" destOrd="0" presId="urn:microsoft.com/office/officeart/2005/8/layout/vList3#5"/>
    <dgm:cxn modelId="{5479B97E-3EE8-417D-8C54-CB8185330F9B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288000"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Налоговые доходы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 custLinFactNeighborX="2821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80A2FA-5C84-41E2-AF2B-BA22038CB943}" type="presOf" srcId="{9A29B317-C341-4B1B-904B-E6A39F746460}" destId="{118AB268-E2CE-43A4-9A7D-333E8BE7DFC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613ECD23-133D-42C0-98E5-20CC8F9BB624}" type="presOf" srcId="{405A658F-AB2B-42E2-92DF-63FBB0DE4826}" destId="{08A57E80-E481-4462-8CDD-0FE725A9A50A}" srcOrd="0" destOrd="0" presId="urn:microsoft.com/office/officeart/2005/8/layout/vList3#5"/>
    <dgm:cxn modelId="{F836542F-84BB-4BA2-BEE9-466D3E17D8B4}" type="presParOf" srcId="{118AB268-E2CE-43A4-9A7D-333E8BE7DFCA}" destId="{60B792E8-678B-43C0-9B85-28DC7949612B}" srcOrd="0" destOrd="0" presId="urn:microsoft.com/office/officeart/2005/8/layout/vList3#5"/>
    <dgm:cxn modelId="{14830770-5900-4850-9D99-B2E1F6D3152F}" type="presParOf" srcId="{60B792E8-678B-43C0-9B85-28DC7949612B}" destId="{49950A56-91E3-4445-A014-2F35248D7A28}" srcOrd="0" destOrd="0" presId="urn:microsoft.com/office/officeart/2005/8/layout/vList3#5"/>
    <dgm:cxn modelId="{0DACBBF0-F0FA-4068-A9D8-C79C28ECA97D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324000"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Налоговые доходы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85318" custLinFactNeighborX="-100000" custLinFactNeighborY="-29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887C7B20-D757-42D5-A3A0-38136F94F1EA}" type="presOf" srcId="{9A29B317-C341-4B1B-904B-E6A39F746460}" destId="{118AB268-E2CE-43A4-9A7D-333E8BE7DFCA}" srcOrd="0" destOrd="0" presId="urn:microsoft.com/office/officeart/2005/8/layout/vList3#5"/>
    <dgm:cxn modelId="{153C7F5C-6CFB-4F78-96C2-57AC77F96A93}" type="presOf" srcId="{405A658F-AB2B-42E2-92DF-63FBB0DE4826}" destId="{08A57E80-E481-4462-8CDD-0FE725A9A50A}" srcOrd="0" destOrd="0" presId="urn:microsoft.com/office/officeart/2005/8/layout/vList3#5"/>
    <dgm:cxn modelId="{F4BC2C45-E401-4350-B010-5014C2DA9E79}" type="presParOf" srcId="{118AB268-E2CE-43A4-9A7D-333E8BE7DFCA}" destId="{60B792E8-678B-43C0-9B85-28DC7949612B}" srcOrd="0" destOrd="0" presId="urn:microsoft.com/office/officeart/2005/8/layout/vList3#5"/>
    <dgm:cxn modelId="{F3A9619D-9223-4518-A644-4EDD80DCEF9F}" type="presParOf" srcId="{60B792E8-678B-43C0-9B85-28DC7949612B}" destId="{49950A56-91E3-4445-A014-2F35248D7A28}" srcOrd="0" destOrd="0" presId="urn:microsoft.com/office/officeart/2005/8/layout/vList3#5"/>
    <dgm:cxn modelId="{24BED0D7-B9CC-4A7E-BFA0-7923736A154A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324000"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Налоговые доходы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85318" custLinFactNeighborX="-100000" custLinFactNeighborY="-29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997BB-A9CB-4D37-930A-23C69D47B069}" type="presOf" srcId="{405A658F-AB2B-42E2-92DF-63FBB0DE4826}" destId="{08A57E80-E481-4462-8CDD-0FE725A9A50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2E5C5113-0D36-4EDB-90FD-EF32704DA771}" type="presOf" srcId="{9A29B317-C341-4B1B-904B-E6A39F746460}" destId="{118AB268-E2CE-43A4-9A7D-333E8BE7DFCA}" srcOrd="0" destOrd="0" presId="urn:microsoft.com/office/officeart/2005/8/layout/vList3#5"/>
    <dgm:cxn modelId="{28779DDC-1524-4152-982F-931C806AF600}" type="presParOf" srcId="{118AB268-E2CE-43A4-9A7D-333E8BE7DFCA}" destId="{60B792E8-678B-43C0-9B85-28DC7949612B}" srcOrd="0" destOrd="0" presId="urn:microsoft.com/office/officeart/2005/8/layout/vList3#5"/>
    <dgm:cxn modelId="{E7D3DBF2-F326-4CC9-91D9-A98AAF0C6184}" type="presParOf" srcId="{60B792E8-678B-43C0-9B85-28DC7949612B}" destId="{49950A56-91E3-4445-A014-2F35248D7A28}" srcOrd="0" destOrd="0" presId="urn:microsoft.com/office/officeart/2005/8/layout/vList3#5"/>
    <dgm:cxn modelId="{BE33819C-7FFB-4347-A135-D8902352D0F9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324000"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Налоговые доходы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85318" custLinFactNeighborX="-100000" custLinFactNeighborY="-29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F71A1-0B48-4CF3-AD24-AD1D79156FBD}" type="presOf" srcId="{9A29B317-C341-4B1B-904B-E6A39F746460}" destId="{118AB268-E2CE-43A4-9A7D-333E8BE7DFCA}" srcOrd="0" destOrd="0" presId="urn:microsoft.com/office/officeart/2005/8/layout/vList3#5"/>
    <dgm:cxn modelId="{6093CEB7-C4E6-476F-BA81-97613AB679BF}" type="presOf" srcId="{405A658F-AB2B-42E2-92DF-63FBB0DE4826}" destId="{08A57E80-E481-4462-8CDD-0FE725A9A50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68615E78-F8ED-4C11-9658-87674F088D19}" type="presParOf" srcId="{118AB268-E2CE-43A4-9A7D-333E8BE7DFCA}" destId="{60B792E8-678B-43C0-9B85-28DC7949612B}" srcOrd="0" destOrd="0" presId="urn:microsoft.com/office/officeart/2005/8/layout/vList3#5"/>
    <dgm:cxn modelId="{CB6EC78D-95E3-45BC-9D83-901BC2E919FE}" type="presParOf" srcId="{60B792E8-678B-43C0-9B85-28DC7949612B}" destId="{49950A56-91E3-4445-A014-2F35248D7A28}" srcOrd="0" destOrd="0" presId="urn:microsoft.com/office/officeart/2005/8/layout/vList3#5"/>
    <dgm:cxn modelId="{CCE05BCB-B231-413E-BF8B-C06E83F8895E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324000"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Налоговые доходы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85318" custLinFactNeighborX="-100000" custLinFactNeighborY="-29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8791F-372B-4FD2-9EB9-0B48F9782C14}" type="presOf" srcId="{9A29B317-C341-4B1B-904B-E6A39F746460}" destId="{118AB268-E2CE-43A4-9A7D-333E8BE7DFCA}" srcOrd="0" destOrd="0" presId="urn:microsoft.com/office/officeart/2005/8/layout/vList3#5"/>
    <dgm:cxn modelId="{2222680F-F915-47FC-B364-6BA7962AFF96}" type="presOf" srcId="{405A658F-AB2B-42E2-92DF-63FBB0DE4826}" destId="{08A57E80-E481-4462-8CDD-0FE725A9A50A}" srcOrd="0" destOrd="0" presId="urn:microsoft.com/office/officeart/2005/8/layout/vList3#5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D6088854-28DC-4542-A71A-76DE38BB953B}" type="presParOf" srcId="{118AB268-E2CE-43A4-9A7D-333E8BE7DFCA}" destId="{60B792E8-678B-43C0-9B85-28DC7949612B}" srcOrd="0" destOrd="0" presId="urn:microsoft.com/office/officeart/2005/8/layout/vList3#5"/>
    <dgm:cxn modelId="{28A7D7CA-20B0-47E9-B94B-C761D153D5A2}" type="presParOf" srcId="{60B792E8-678B-43C0-9B85-28DC7949612B}" destId="{49950A56-91E3-4445-A014-2F35248D7A28}" srcOrd="0" destOrd="0" presId="urn:microsoft.com/office/officeart/2005/8/layout/vList3#5"/>
    <dgm:cxn modelId="{D8168190-F54A-402F-9C89-C8C66D6EFC97}" type="presParOf" srcId="{60B792E8-678B-43C0-9B85-28DC7949612B}" destId="{08A57E80-E481-4462-8CDD-0FE725A9A50A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endParaRPr lang="ru-RU" sz="2400" b="1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          Бюджет Сосновского  муниципального района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на 2018 год :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20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66931" custLinFactNeighborY="48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4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4F472-FB4D-44EA-BD47-C376CCF2019A}" type="presOf" srcId="{405A658F-AB2B-42E2-92DF-63FBB0DE4826}" destId="{08A57E80-E481-4462-8CDD-0FE725A9A50A}" srcOrd="0" destOrd="0" presId="urn:microsoft.com/office/officeart/2005/8/layout/vList3#1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6FB27F3C-2F44-4D17-8035-58D89850CC2B}" type="presOf" srcId="{9A29B317-C341-4B1B-904B-E6A39F746460}" destId="{118AB268-E2CE-43A4-9A7D-333E8BE7DFCA}" srcOrd="0" destOrd="0" presId="urn:microsoft.com/office/officeart/2005/8/layout/vList3#1"/>
    <dgm:cxn modelId="{D082DEE4-0DDD-4DBD-BB97-8E8E8B818E1B}" type="presParOf" srcId="{118AB268-E2CE-43A4-9A7D-333E8BE7DFCA}" destId="{60B792E8-678B-43C0-9B85-28DC7949612B}" srcOrd="0" destOrd="0" presId="urn:microsoft.com/office/officeart/2005/8/layout/vList3#1"/>
    <dgm:cxn modelId="{0C8ECD61-73BA-4BA4-B8BF-5C6956534981}" type="presParOf" srcId="{60B792E8-678B-43C0-9B85-28DC7949612B}" destId="{49950A56-91E3-4445-A014-2F35248D7A28}" srcOrd="0" destOrd="0" presId="urn:microsoft.com/office/officeart/2005/8/layout/vList3#1"/>
    <dgm:cxn modelId="{C6B81A9C-0398-44F6-9F13-918D34277F9E}" type="presParOf" srcId="{60B792E8-678B-43C0-9B85-28DC7949612B}" destId="{08A57E80-E481-4462-8CDD-0FE725A9A50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/>
        <a:lstStyle/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        </a:t>
          </a:r>
          <a:r>
            <a:rPr lang="ru-RU" sz="2800" b="1" dirty="0" smtClean="0"/>
            <a:t>Неналоговые доходы районного бюджета</a:t>
          </a:r>
        </a:p>
        <a:p>
          <a:pPr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 smtClean="0"/>
        </a:p>
        <a:p>
          <a:pPr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5142F-1D69-4441-8C4A-24575233CD47}" type="presOf" srcId="{9A29B317-C341-4B1B-904B-E6A39F746460}" destId="{118AB268-E2CE-43A4-9A7D-333E8BE7DFCA}" srcOrd="0" destOrd="0" presId="urn:microsoft.com/office/officeart/2005/8/layout/vList3#6"/>
    <dgm:cxn modelId="{78D6858C-A539-40F7-BD84-02CF7F8C8E29}" type="presOf" srcId="{405A658F-AB2B-42E2-92DF-63FBB0DE4826}" destId="{08A57E80-E481-4462-8CDD-0FE725A9A50A}" srcOrd="0" destOrd="0" presId="urn:microsoft.com/office/officeart/2005/8/layout/vList3#6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8F5DF524-434A-48CE-8483-51AFFD06E30A}" type="presParOf" srcId="{118AB268-E2CE-43A4-9A7D-333E8BE7DFCA}" destId="{60B792E8-678B-43C0-9B85-28DC7949612B}" srcOrd="0" destOrd="0" presId="urn:microsoft.com/office/officeart/2005/8/layout/vList3#6"/>
    <dgm:cxn modelId="{A76DD0F3-8678-4CD8-9BC1-77AA76A5D84A}" type="presParOf" srcId="{60B792E8-678B-43C0-9B85-28DC7949612B}" destId="{49950A56-91E3-4445-A014-2F35248D7A28}" srcOrd="0" destOrd="0" presId="urn:microsoft.com/office/officeart/2005/8/layout/vList3#6"/>
    <dgm:cxn modelId="{649B2D5D-85A4-41D8-8D67-C1BA8059AC3A}" type="presParOf" srcId="{60B792E8-678B-43C0-9B85-28DC7949612B}" destId="{08A57E80-E481-4462-8CDD-0FE725A9A50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/>
        <a:lstStyle/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        </a:t>
          </a:r>
          <a:r>
            <a:rPr lang="ru-RU" sz="2800" b="1" dirty="0" smtClean="0"/>
            <a:t>Неналоговые доходы районного бюджета</a:t>
          </a:r>
        </a:p>
        <a:p>
          <a:pPr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 smtClean="0"/>
        </a:p>
        <a:p>
          <a:pPr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34B81-FD40-4716-B4EE-40E57659A861}" type="presOf" srcId="{9A29B317-C341-4B1B-904B-E6A39F746460}" destId="{118AB268-E2CE-43A4-9A7D-333E8BE7DFCA}" srcOrd="0" destOrd="0" presId="urn:microsoft.com/office/officeart/2005/8/layout/vList3#6"/>
    <dgm:cxn modelId="{56216904-9CA3-46AA-A648-6D13289B610F}" type="presOf" srcId="{405A658F-AB2B-42E2-92DF-63FBB0DE4826}" destId="{08A57E80-E481-4462-8CDD-0FE725A9A50A}" srcOrd="0" destOrd="0" presId="urn:microsoft.com/office/officeart/2005/8/layout/vList3#6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1BDF8538-ABE0-4585-81CC-93B611F0826A}" type="presParOf" srcId="{118AB268-E2CE-43A4-9A7D-333E8BE7DFCA}" destId="{60B792E8-678B-43C0-9B85-28DC7949612B}" srcOrd="0" destOrd="0" presId="urn:microsoft.com/office/officeart/2005/8/layout/vList3#6"/>
    <dgm:cxn modelId="{113D90B6-4209-486A-9C44-B82AF13F2A55}" type="presParOf" srcId="{60B792E8-678B-43C0-9B85-28DC7949612B}" destId="{49950A56-91E3-4445-A014-2F35248D7A28}" srcOrd="0" destOrd="0" presId="urn:microsoft.com/office/officeart/2005/8/layout/vList3#6"/>
    <dgm:cxn modelId="{6F319548-0102-4148-B235-CE080183B2C2}" type="presParOf" srcId="{60B792E8-678B-43C0-9B85-28DC7949612B}" destId="{08A57E80-E481-4462-8CDD-0FE725A9A50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/>
        <a:lstStyle/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rtl="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        </a:t>
          </a:r>
          <a:r>
            <a:rPr lang="ru-RU" sz="2800" b="1" dirty="0" smtClean="0"/>
            <a:t>Неналоговые доходы районного бюджета</a:t>
          </a:r>
        </a:p>
        <a:p>
          <a:pPr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 smtClean="0"/>
        </a:p>
        <a:p>
          <a:pPr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E3423-E2C4-4F23-B7BF-A74EA3DEDE3F}" type="presOf" srcId="{405A658F-AB2B-42E2-92DF-63FBB0DE4826}" destId="{08A57E80-E481-4462-8CDD-0FE725A9A50A}" srcOrd="0" destOrd="0" presId="urn:microsoft.com/office/officeart/2005/8/layout/vList3#6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E10D3DDA-643B-4000-AC1F-CFCF5670C624}" type="presOf" srcId="{9A29B317-C341-4B1B-904B-E6A39F746460}" destId="{118AB268-E2CE-43A4-9A7D-333E8BE7DFCA}" srcOrd="0" destOrd="0" presId="urn:microsoft.com/office/officeart/2005/8/layout/vList3#6"/>
    <dgm:cxn modelId="{326FEB00-FFC8-440C-85D7-CF4F611B3D00}" type="presParOf" srcId="{118AB268-E2CE-43A4-9A7D-333E8BE7DFCA}" destId="{60B792E8-678B-43C0-9B85-28DC7949612B}" srcOrd="0" destOrd="0" presId="urn:microsoft.com/office/officeart/2005/8/layout/vList3#6"/>
    <dgm:cxn modelId="{C02AD68B-9305-44F2-83B4-BD406609386B}" type="presParOf" srcId="{60B792E8-678B-43C0-9B85-28DC7949612B}" destId="{49950A56-91E3-4445-A014-2F35248D7A28}" srcOrd="0" destOrd="0" presId="urn:microsoft.com/office/officeart/2005/8/layout/vList3#6"/>
    <dgm:cxn modelId="{C46E33D9-671D-4A3E-8370-00DBABF3E2A9}" type="presParOf" srcId="{60B792E8-678B-43C0-9B85-28DC7949612B}" destId="{08A57E80-E481-4462-8CDD-0FE725A9A50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7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anchor="t" anchorCtr="0"/>
        <a:lstStyle/>
        <a:p>
          <a:pPr rtl="0"/>
          <a:r>
            <a:rPr lang="ru-RU" sz="3200" b="1" dirty="0" smtClean="0">
              <a:latin typeface="+mn-lt"/>
              <a:ea typeface="Times New Roman"/>
              <a:cs typeface="Arial" pitchFamily="34" charset="0"/>
            </a:rPr>
            <a:t>Безвозмездные поступления</a:t>
          </a:r>
          <a:endParaRPr lang="ru-RU" sz="32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 custLinFactNeighborX="-523" custLinFactNeighborY="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B8163F-E148-4416-9461-BC25DAAB1B89}" type="presOf" srcId="{9A29B317-C341-4B1B-904B-E6A39F746460}" destId="{118AB268-E2CE-43A4-9A7D-333E8BE7DFCA}" srcOrd="0" destOrd="0" presId="urn:microsoft.com/office/officeart/2005/8/layout/vList3#7"/>
    <dgm:cxn modelId="{4EF432EF-EB9F-4EBD-A06C-CC6A918FD508}" type="presOf" srcId="{405A658F-AB2B-42E2-92DF-63FBB0DE4826}" destId="{08A57E80-E481-4462-8CDD-0FE725A9A50A}" srcOrd="0" destOrd="0" presId="urn:microsoft.com/office/officeart/2005/8/layout/vList3#7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C64E07A4-A72F-4DAE-866C-05E6C0EF2D33}" type="presParOf" srcId="{118AB268-E2CE-43A4-9A7D-333E8BE7DFCA}" destId="{60B792E8-678B-43C0-9B85-28DC7949612B}" srcOrd="0" destOrd="0" presId="urn:microsoft.com/office/officeart/2005/8/layout/vList3#7"/>
    <dgm:cxn modelId="{CE9FE992-FFD7-4926-BAA5-AFA0DCA9B78B}" type="presParOf" srcId="{60B792E8-678B-43C0-9B85-28DC7949612B}" destId="{49950A56-91E3-4445-A014-2F35248D7A28}" srcOrd="0" destOrd="0" presId="urn:microsoft.com/office/officeart/2005/8/layout/vList3#7"/>
    <dgm:cxn modelId="{FE80527B-27AD-4A86-AF31-F14BA5F96221}" type="presParOf" srcId="{60B792E8-678B-43C0-9B85-28DC7949612B}" destId="{08A57E80-E481-4462-8CDD-0FE725A9A50A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8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72000" anchor="t" anchorCtr="0"/>
        <a:lstStyle/>
        <a:p>
          <a:pPr rtl="0"/>
          <a:r>
            <a:rPr lang="ru-RU" sz="3200" b="1" dirty="0" smtClean="0">
              <a:latin typeface="+mn-lt"/>
              <a:ea typeface="Times New Roman"/>
              <a:cs typeface="Arial" pitchFamily="34" charset="0"/>
            </a:rPr>
            <a:t>Безвозмездные поступления</a:t>
          </a:r>
          <a:endParaRPr lang="ru-RU" sz="32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 custLinFactNeighborX="783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11D3D-8FEB-4A6E-9272-91F23A57216B}" type="presOf" srcId="{405A658F-AB2B-42E2-92DF-63FBB0DE4826}" destId="{08A57E80-E481-4462-8CDD-0FE725A9A50A}" srcOrd="0" destOrd="0" presId="urn:microsoft.com/office/officeart/2005/8/layout/vList3#8"/>
    <dgm:cxn modelId="{234783AB-6BE3-4D8D-A81A-C9F9F83C8ACE}" type="presOf" srcId="{9A29B317-C341-4B1B-904B-E6A39F746460}" destId="{118AB268-E2CE-43A4-9A7D-333E8BE7DFCA}" srcOrd="0" destOrd="0" presId="urn:microsoft.com/office/officeart/2005/8/layout/vList3#8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D1519EAA-B575-4237-BD7A-E281C9639DB9}" type="presParOf" srcId="{118AB268-E2CE-43A4-9A7D-333E8BE7DFCA}" destId="{60B792E8-678B-43C0-9B85-28DC7949612B}" srcOrd="0" destOrd="0" presId="urn:microsoft.com/office/officeart/2005/8/layout/vList3#8"/>
    <dgm:cxn modelId="{00A9E36D-390F-4D26-8C57-1C8ACE552CF3}" type="presParOf" srcId="{60B792E8-678B-43C0-9B85-28DC7949612B}" destId="{49950A56-91E3-4445-A014-2F35248D7A28}" srcOrd="0" destOrd="0" presId="urn:microsoft.com/office/officeart/2005/8/layout/vList3#8"/>
    <dgm:cxn modelId="{168E76F3-B332-4B2C-AA26-695A3DBEC1A6}" type="presParOf" srcId="{60B792E8-678B-43C0-9B85-28DC7949612B}" destId="{08A57E80-E481-4462-8CDD-0FE725A9A50A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8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36000" bIns="108000" anchor="t" anchorCtr="0"/>
        <a:lstStyle/>
        <a:p>
          <a:pPr rtl="0"/>
          <a:r>
            <a:rPr lang="ru-RU" sz="3200" b="1" dirty="0" smtClean="0">
              <a:latin typeface="+mn-lt"/>
              <a:ea typeface="Times New Roman"/>
              <a:cs typeface="Arial" pitchFamily="34" charset="0"/>
            </a:rPr>
            <a:t>Безвозмездные поступления</a:t>
          </a:r>
          <a:endParaRPr lang="ru-RU" sz="32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85735" custLinFactNeighborY="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 custLinFactNeighborX="783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87E9B-DA32-488C-BCF1-D142B2C3B7E9}" type="presOf" srcId="{9A29B317-C341-4B1B-904B-E6A39F746460}" destId="{118AB268-E2CE-43A4-9A7D-333E8BE7DFCA}" srcOrd="0" destOrd="0" presId="urn:microsoft.com/office/officeart/2005/8/layout/vList3#8"/>
    <dgm:cxn modelId="{6D9B8C97-06DB-4E37-8C42-133325FDB8DD}" type="presOf" srcId="{405A658F-AB2B-42E2-92DF-63FBB0DE4826}" destId="{08A57E80-E481-4462-8CDD-0FE725A9A50A}" srcOrd="0" destOrd="0" presId="urn:microsoft.com/office/officeart/2005/8/layout/vList3#8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BFED3EB8-2649-4F5F-9E4C-64623FAD941F}" type="presParOf" srcId="{118AB268-E2CE-43A4-9A7D-333E8BE7DFCA}" destId="{60B792E8-678B-43C0-9B85-28DC7949612B}" srcOrd="0" destOrd="0" presId="urn:microsoft.com/office/officeart/2005/8/layout/vList3#8"/>
    <dgm:cxn modelId="{41205497-CA65-438D-AA2D-B6B03DB34BC3}" type="presParOf" srcId="{60B792E8-678B-43C0-9B85-28DC7949612B}" destId="{49950A56-91E3-4445-A014-2F35248D7A28}" srcOrd="0" destOrd="0" presId="urn:microsoft.com/office/officeart/2005/8/layout/vList3#8"/>
    <dgm:cxn modelId="{4253EFA7-3F5A-4A71-9134-F6394E3AB339}" type="presParOf" srcId="{60B792E8-678B-43C0-9B85-28DC7949612B}" destId="{08A57E80-E481-4462-8CDD-0FE725A9A50A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F6EC67C-F232-410A-85B6-10751BE7CB39}" type="doc">
      <dgm:prSet loTypeId="urn:microsoft.com/office/officeart/2005/8/layout/vList3#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DBDD49-556F-444E-82F0-F01BCBFFE520}">
      <dgm:prSet/>
      <dgm:spPr/>
      <dgm:t>
        <a:bodyPr/>
        <a:lstStyle/>
        <a:p>
          <a:pPr rtl="0"/>
          <a:r>
            <a:rPr lang="ru-RU" dirty="0" smtClean="0"/>
            <a:t>       </a:t>
          </a:r>
          <a:r>
            <a:rPr lang="ru-RU" b="1" dirty="0" smtClean="0"/>
            <a:t>Расходная часть бюджета</a:t>
          </a:r>
          <a:endParaRPr lang="ru-RU" b="1" dirty="0"/>
        </a:p>
      </dgm:t>
    </dgm:pt>
    <dgm:pt modelId="{1F75CDBA-BCDB-476C-A298-60DC3F2F13AD}" type="parTrans" cxnId="{F3CAABC7-D50B-4BD5-836D-15103B865CA7}">
      <dgm:prSet/>
      <dgm:spPr/>
      <dgm:t>
        <a:bodyPr/>
        <a:lstStyle/>
        <a:p>
          <a:endParaRPr lang="ru-RU"/>
        </a:p>
      </dgm:t>
    </dgm:pt>
    <dgm:pt modelId="{0CBC1267-40A3-4F41-8BDA-C12E047DB435}" type="sibTrans" cxnId="{F3CAABC7-D50B-4BD5-836D-15103B865CA7}">
      <dgm:prSet/>
      <dgm:spPr/>
      <dgm:t>
        <a:bodyPr/>
        <a:lstStyle/>
        <a:p>
          <a:endParaRPr lang="ru-RU"/>
        </a:p>
      </dgm:t>
    </dgm:pt>
    <dgm:pt modelId="{BEFB1DDF-6AAB-47BA-B8D4-A12C9D02B486}" type="pres">
      <dgm:prSet presAssocID="{6F6EC67C-F232-410A-85B6-10751BE7CB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E27A12-76E3-4FAB-852B-FB3675E19735}" type="pres">
      <dgm:prSet presAssocID="{5DDBDD49-556F-444E-82F0-F01BCBFFE520}" presName="composite" presStyleCnt="0"/>
      <dgm:spPr/>
    </dgm:pt>
    <dgm:pt modelId="{E0CE3025-8810-4ECA-B498-62420ABCCC23}" type="pres">
      <dgm:prSet presAssocID="{5DDBDD49-556F-444E-82F0-F01BCBFFE520}" presName="imgShp" presStyleLbl="fgImgPlace1" presStyleIdx="0" presStyleCnt="1" custLinFactNeighborX="-16699" custLinFactNeighborY="49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1030F7-B1E3-4A2D-951D-F787211C57B9}" type="pres">
      <dgm:prSet presAssocID="{5DDBDD49-556F-444E-82F0-F01BCBFFE520}" presName="txShp" presStyleLbl="node1" presStyleIdx="0" presStyleCnt="1" custScaleX="143149" custLinFactNeighborX="3677" custLinFactNeighborY="-2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1CD9B-F0BF-4F16-8FD4-C0B837EBA8B7}" type="presOf" srcId="{5DDBDD49-556F-444E-82F0-F01BCBFFE520}" destId="{021030F7-B1E3-4A2D-951D-F787211C57B9}" srcOrd="0" destOrd="0" presId="urn:microsoft.com/office/officeart/2005/8/layout/vList3#9"/>
    <dgm:cxn modelId="{F3CAABC7-D50B-4BD5-836D-15103B865CA7}" srcId="{6F6EC67C-F232-410A-85B6-10751BE7CB39}" destId="{5DDBDD49-556F-444E-82F0-F01BCBFFE520}" srcOrd="0" destOrd="0" parTransId="{1F75CDBA-BCDB-476C-A298-60DC3F2F13AD}" sibTransId="{0CBC1267-40A3-4F41-8BDA-C12E047DB435}"/>
    <dgm:cxn modelId="{115B1E00-5E20-4EE2-970A-DD793E2277B6}" type="presOf" srcId="{6F6EC67C-F232-410A-85B6-10751BE7CB39}" destId="{BEFB1DDF-6AAB-47BA-B8D4-A12C9D02B486}" srcOrd="0" destOrd="0" presId="urn:microsoft.com/office/officeart/2005/8/layout/vList3#9"/>
    <dgm:cxn modelId="{AC24AC14-3FA9-4CD4-BED9-9E031176436E}" type="presParOf" srcId="{BEFB1DDF-6AAB-47BA-B8D4-A12C9D02B486}" destId="{C9E27A12-76E3-4FAB-852B-FB3675E19735}" srcOrd="0" destOrd="0" presId="urn:microsoft.com/office/officeart/2005/8/layout/vList3#9"/>
    <dgm:cxn modelId="{C66A13C0-443D-4AED-802A-7C60E2D6C014}" type="presParOf" srcId="{C9E27A12-76E3-4FAB-852B-FB3675E19735}" destId="{E0CE3025-8810-4ECA-B498-62420ABCCC23}" srcOrd="0" destOrd="0" presId="urn:microsoft.com/office/officeart/2005/8/layout/vList3#9"/>
    <dgm:cxn modelId="{81CF863F-B041-439C-B125-41FEDCDFBF12}" type="presParOf" srcId="{C9E27A12-76E3-4FAB-852B-FB3675E19735}" destId="{021030F7-B1E3-4A2D-951D-F787211C57B9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F6EC67C-F232-410A-85B6-10751BE7CB39}" type="doc">
      <dgm:prSet loTypeId="urn:microsoft.com/office/officeart/2005/8/layout/vList3#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DBDD49-556F-444E-82F0-F01BCBFFE520}">
      <dgm:prSet/>
      <dgm:spPr/>
      <dgm:t>
        <a:bodyPr/>
        <a:lstStyle/>
        <a:p>
          <a:pPr rtl="0"/>
          <a:r>
            <a:rPr lang="ru-RU" dirty="0" smtClean="0"/>
            <a:t>       </a:t>
          </a:r>
          <a:r>
            <a:rPr lang="ru-RU" b="1" dirty="0" smtClean="0"/>
            <a:t>Расходная часть бюджета</a:t>
          </a:r>
          <a:endParaRPr lang="ru-RU" b="1" dirty="0"/>
        </a:p>
      </dgm:t>
    </dgm:pt>
    <dgm:pt modelId="{1F75CDBA-BCDB-476C-A298-60DC3F2F13AD}" type="parTrans" cxnId="{F3CAABC7-D50B-4BD5-836D-15103B865CA7}">
      <dgm:prSet/>
      <dgm:spPr/>
      <dgm:t>
        <a:bodyPr/>
        <a:lstStyle/>
        <a:p>
          <a:endParaRPr lang="ru-RU"/>
        </a:p>
      </dgm:t>
    </dgm:pt>
    <dgm:pt modelId="{0CBC1267-40A3-4F41-8BDA-C12E047DB435}" type="sibTrans" cxnId="{F3CAABC7-D50B-4BD5-836D-15103B865CA7}">
      <dgm:prSet/>
      <dgm:spPr/>
      <dgm:t>
        <a:bodyPr/>
        <a:lstStyle/>
        <a:p>
          <a:endParaRPr lang="ru-RU"/>
        </a:p>
      </dgm:t>
    </dgm:pt>
    <dgm:pt modelId="{BEFB1DDF-6AAB-47BA-B8D4-A12C9D02B486}" type="pres">
      <dgm:prSet presAssocID="{6F6EC67C-F232-410A-85B6-10751BE7CB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E27A12-76E3-4FAB-852B-FB3675E19735}" type="pres">
      <dgm:prSet presAssocID="{5DDBDD49-556F-444E-82F0-F01BCBFFE520}" presName="composite" presStyleCnt="0"/>
      <dgm:spPr/>
    </dgm:pt>
    <dgm:pt modelId="{E0CE3025-8810-4ECA-B498-62420ABCCC23}" type="pres">
      <dgm:prSet presAssocID="{5DDBDD49-556F-444E-82F0-F01BCBFFE520}" presName="imgShp" presStyleLbl="fgImgPlace1" presStyleIdx="0" presStyleCnt="1" custLinFactNeighborX="-16699" custLinFactNeighborY="49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1030F7-B1E3-4A2D-951D-F787211C57B9}" type="pres">
      <dgm:prSet presAssocID="{5DDBDD49-556F-444E-82F0-F01BCBFFE520}" presName="txShp" presStyleLbl="node1" presStyleIdx="0" presStyleCnt="1" custScaleX="143149" custLinFactNeighborX="3677" custLinFactNeighborY="-2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8BDB8-09F2-428E-8E3B-8D1FDC5087F7}" type="presOf" srcId="{6F6EC67C-F232-410A-85B6-10751BE7CB39}" destId="{BEFB1DDF-6AAB-47BA-B8D4-A12C9D02B486}" srcOrd="0" destOrd="0" presId="urn:microsoft.com/office/officeart/2005/8/layout/vList3#9"/>
    <dgm:cxn modelId="{F3CAABC7-D50B-4BD5-836D-15103B865CA7}" srcId="{6F6EC67C-F232-410A-85B6-10751BE7CB39}" destId="{5DDBDD49-556F-444E-82F0-F01BCBFFE520}" srcOrd="0" destOrd="0" parTransId="{1F75CDBA-BCDB-476C-A298-60DC3F2F13AD}" sibTransId="{0CBC1267-40A3-4F41-8BDA-C12E047DB435}"/>
    <dgm:cxn modelId="{6EA931D0-1441-44D1-B85C-60DA45ABF84B}" type="presOf" srcId="{5DDBDD49-556F-444E-82F0-F01BCBFFE520}" destId="{021030F7-B1E3-4A2D-951D-F787211C57B9}" srcOrd="0" destOrd="0" presId="urn:microsoft.com/office/officeart/2005/8/layout/vList3#9"/>
    <dgm:cxn modelId="{A26158DB-A844-4207-97B3-C14472860090}" type="presParOf" srcId="{BEFB1DDF-6AAB-47BA-B8D4-A12C9D02B486}" destId="{C9E27A12-76E3-4FAB-852B-FB3675E19735}" srcOrd="0" destOrd="0" presId="urn:microsoft.com/office/officeart/2005/8/layout/vList3#9"/>
    <dgm:cxn modelId="{E37C89CE-8CEA-4BED-BFA9-69D0658274ED}" type="presParOf" srcId="{C9E27A12-76E3-4FAB-852B-FB3675E19735}" destId="{E0CE3025-8810-4ECA-B498-62420ABCCC23}" srcOrd="0" destOrd="0" presId="urn:microsoft.com/office/officeart/2005/8/layout/vList3#9"/>
    <dgm:cxn modelId="{D9C09FF9-307B-4237-B019-0E3F4394BE85}" type="presParOf" srcId="{C9E27A12-76E3-4FAB-852B-FB3675E19735}" destId="{021030F7-B1E3-4A2D-951D-F787211C57B9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10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/>
          <a:r>
            <a:rPr lang="ru-RU" sz="3200" b="1" dirty="0" smtClean="0">
              <a:latin typeface="+mn-lt"/>
            </a:rPr>
            <a:t>Р А С Х О Д Ы </a:t>
          </a:r>
          <a:endParaRPr lang="ru-RU" sz="3200" b="1" dirty="0">
            <a:latin typeface="+mn-lt"/>
          </a:endParaRPr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NeighborX="-62853" custLinFactNeighborY="-19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39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2063B-B1F1-4F18-BF27-9277FF9AFF3C}" type="presOf" srcId="{405A658F-AB2B-42E2-92DF-63FBB0DE4826}" destId="{08A57E80-E481-4462-8CDD-0FE725A9A50A}" srcOrd="0" destOrd="0" presId="urn:microsoft.com/office/officeart/2005/8/layout/vList3#10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EE8DFF0D-58C8-4055-B8C8-8D1E35D9C53B}" type="presOf" srcId="{9A29B317-C341-4B1B-904B-E6A39F746460}" destId="{118AB268-E2CE-43A4-9A7D-333E8BE7DFCA}" srcOrd="0" destOrd="0" presId="urn:microsoft.com/office/officeart/2005/8/layout/vList3#10"/>
    <dgm:cxn modelId="{7A4114A7-14CA-4867-AB90-642A8085C1B7}" type="presParOf" srcId="{118AB268-E2CE-43A4-9A7D-333E8BE7DFCA}" destId="{60B792E8-678B-43C0-9B85-28DC7949612B}" srcOrd="0" destOrd="0" presId="urn:microsoft.com/office/officeart/2005/8/layout/vList3#10"/>
    <dgm:cxn modelId="{C7793AE1-8EE0-44B8-AC18-C378EAAE12AF}" type="presParOf" srcId="{60B792E8-678B-43C0-9B85-28DC7949612B}" destId="{49950A56-91E3-4445-A014-2F35248D7A28}" srcOrd="0" destOrd="0" presId="urn:microsoft.com/office/officeart/2005/8/layout/vList3#10"/>
    <dgm:cxn modelId="{6F0D8738-1DD0-4929-A733-6F938F6BEA98}" type="presParOf" srcId="{60B792E8-678B-43C0-9B85-28DC7949612B}" destId="{08A57E80-E481-4462-8CDD-0FE725A9A50A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10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 tIns="0" bIns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i="0" baseline="0" dirty="0" smtClean="0">
              <a:latin typeface="+mn-lt"/>
              <a:ea typeface="+mn-ea"/>
              <a:cs typeface="+mn-cs"/>
            </a:rPr>
            <a:t>Структура расходов бюджета за 2018 год</a:t>
          </a:r>
          <a:endParaRPr lang="ru-RU" sz="2800" b="1" dirty="0">
            <a:latin typeface="+mn-lt"/>
          </a:endParaRPr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ScaleX="134100" custScaleY="90847" custLinFactX="-21247" custLinFactNeighborX="-100000" custLinFactNeighborY="64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50376" custScaleY="100001" custLinFactNeighborX="628" custLinFactNeighborY="1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101C3-916D-43A9-912E-55873337D8C8}" type="presOf" srcId="{9A29B317-C341-4B1B-904B-E6A39F746460}" destId="{118AB268-E2CE-43A4-9A7D-333E8BE7DFCA}" srcOrd="0" destOrd="0" presId="urn:microsoft.com/office/officeart/2005/8/layout/vList3#10"/>
    <dgm:cxn modelId="{3B49C2A5-4D98-48E4-809E-DF50AD111875}" type="presOf" srcId="{405A658F-AB2B-42E2-92DF-63FBB0DE4826}" destId="{08A57E80-E481-4462-8CDD-0FE725A9A50A}" srcOrd="0" destOrd="0" presId="urn:microsoft.com/office/officeart/2005/8/layout/vList3#10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C2E084C1-9808-413B-8912-8041771BED07}" type="presParOf" srcId="{118AB268-E2CE-43A4-9A7D-333E8BE7DFCA}" destId="{60B792E8-678B-43C0-9B85-28DC7949612B}" srcOrd="0" destOrd="0" presId="urn:microsoft.com/office/officeart/2005/8/layout/vList3#10"/>
    <dgm:cxn modelId="{B7DD83F8-6D62-4919-9522-8FEBDD6AA929}" type="presParOf" srcId="{60B792E8-678B-43C0-9B85-28DC7949612B}" destId="{49950A56-91E3-4445-A014-2F35248D7A28}" srcOrd="0" destOrd="0" presId="urn:microsoft.com/office/officeart/2005/8/layout/vList3#10"/>
    <dgm:cxn modelId="{CDDCDE87-21BC-4B2F-A3BC-B80EFED8455D}" type="presParOf" srcId="{60B792E8-678B-43C0-9B85-28DC7949612B}" destId="{08A57E80-E481-4462-8CDD-0FE725A9A50A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/>
          <a:r>
            <a:rPr lang="ru-RU" sz="2800" b="1" dirty="0" smtClean="0"/>
            <a:t>Фактические  данные отчета об исполнении   доходов и расходов бюджета составили :</a:t>
          </a:r>
          <a:endParaRPr lang="ru-RU" sz="2800" b="1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322" custLinFactNeighborX="-100000" custLinFactNeighborY="-4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45406" custScaleY="88961" custLinFactNeighborX="1637" custLinFactNeighborY="-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06342D-703C-442E-8800-23AC0E2302D0}" type="presOf" srcId="{405A658F-AB2B-42E2-92DF-63FBB0DE4826}" destId="{08A57E80-E481-4462-8CDD-0FE725A9A50A}" srcOrd="0" destOrd="0" presId="urn:microsoft.com/office/officeart/2005/8/layout/vList3#2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34FF574C-8F24-480D-998C-F195885D97A8}" type="presOf" srcId="{9A29B317-C341-4B1B-904B-E6A39F746460}" destId="{118AB268-E2CE-43A4-9A7D-333E8BE7DFCA}" srcOrd="0" destOrd="0" presId="urn:microsoft.com/office/officeart/2005/8/layout/vList3#2"/>
    <dgm:cxn modelId="{C9504104-AC5F-416F-8DA3-E8025D0B9BC5}" type="presParOf" srcId="{118AB268-E2CE-43A4-9A7D-333E8BE7DFCA}" destId="{60B792E8-678B-43C0-9B85-28DC7949612B}" srcOrd="0" destOrd="0" presId="urn:microsoft.com/office/officeart/2005/8/layout/vList3#2"/>
    <dgm:cxn modelId="{0D582D42-CCD3-41DB-9788-77783706E1BE}" type="presParOf" srcId="{60B792E8-678B-43C0-9B85-28DC7949612B}" destId="{49950A56-91E3-4445-A014-2F35248D7A28}" srcOrd="0" destOrd="0" presId="urn:microsoft.com/office/officeart/2005/8/layout/vList3#2"/>
    <dgm:cxn modelId="{5343397F-3D3A-4B23-AF72-0B93CBA17BEB}" type="presParOf" srcId="{60B792E8-678B-43C0-9B85-28DC7949612B}" destId="{08A57E80-E481-4462-8CDD-0FE725A9A50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4B79AC0-1B01-4FC4-95AA-B2380F69E536}" type="doc">
      <dgm:prSet loTypeId="urn:microsoft.com/office/officeart/2005/8/layout/vList3#1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6E278D-53AB-469D-A72A-BD4946ED2B15}">
      <dgm:prSet custT="1"/>
      <dgm:spPr>
        <a:solidFill>
          <a:srgbClr val="B40000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 «Сохранение и развитие культуры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Сосновского муниципального района» </a:t>
          </a:r>
          <a:endParaRPr lang="ru-RU" sz="2000" b="1" dirty="0"/>
        </a:p>
      </dgm:t>
    </dgm:pt>
    <dgm:pt modelId="{9CD6443C-DA0A-4DC6-AF15-3D9A0A5CB202}" type="parTrans" cxnId="{544E11DD-AE90-4DA6-9570-292C56381515}">
      <dgm:prSet/>
      <dgm:spPr/>
      <dgm:t>
        <a:bodyPr/>
        <a:lstStyle/>
        <a:p>
          <a:endParaRPr lang="ru-RU"/>
        </a:p>
      </dgm:t>
    </dgm:pt>
    <dgm:pt modelId="{663D98A1-8767-4B21-8D58-96BFB74EA798}" type="sibTrans" cxnId="{544E11DD-AE90-4DA6-9570-292C56381515}">
      <dgm:prSet/>
      <dgm:spPr/>
      <dgm:t>
        <a:bodyPr/>
        <a:lstStyle/>
        <a:p>
          <a:endParaRPr lang="ru-RU"/>
        </a:p>
      </dgm:t>
    </dgm:pt>
    <dgm:pt modelId="{8E397973-3755-4466-9BBD-5B41B50AB520}" type="pres">
      <dgm:prSet presAssocID="{24B79AC0-1B01-4FC4-95AA-B2380F69E5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F7AB3-68B5-40AC-84B4-9570CA473C45}" type="pres">
      <dgm:prSet presAssocID="{566E278D-53AB-469D-A72A-BD4946ED2B15}" presName="composite" presStyleCnt="0"/>
      <dgm:spPr/>
    </dgm:pt>
    <dgm:pt modelId="{619C7E04-5470-4098-AE26-2DBC753F53DA}" type="pres">
      <dgm:prSet presAssocID="{566E278D-53AB-469D-A72A-BD4946ED2B15}" presName="imgShp" presStyleLbl="fgImgPlace1" presStyleIdx="0" presStyleCnt="1" custLinFactX="-1470" custLinFactNeighborX="-1000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D22DB7-8E6B-4C6F-8A0C-DC7D15F83424}" type="pres">
      <dgm:prSet presAssocID="{566E278D-53AB-469D-A72A-BD4946ED2B15}" presName="txShp" presStyleLbl="node1" presStyleIdx="0" presStyleCnt="1" custScaleX="150376" custLinFactNeighborX="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7533B-5D30-40C1-B804-66CBF0E74EAA}" type="presOf" srcId="{24B79AC0-1B01-4FC4-95AA-B2380F69E536}" destId="{8E397973-3755-4466-9BBD-5B41B50AB520}" srcOrd="0" destOrd="0" presId="urn:microsoft.com/office/officeart/2005/8/layout/vList3#12"/>
    <dgm:cxn modelId="{544E11DD-AE90-4DA6-9570-292C56381515}" srcId="{24B79AC0-1B01-4FC4-95AA-B2380F69E536}" destId="{566E278D-53AB-469D-A72A-BD4946ED2B15}" srcOrd="0" destOrd="0" parTransId="{9CD6443C-DA0A-4DC6-AF15-3D9A0A5CB202}" sibTransId="{663D98A1-8767-4B21-8D58-96BFB74EA798}"/>
    <dgm:cxn modelId="{A8984759-13B6-40A6-B9C5-3AA427CCC9D2}" type="presOf" srcId="{566E278D-53AB-469D-A72A-BD4946ED2B15}" destId="{7DD22DB7-8E6B-4C6F-8A0C-DC7D15F83424}" srcOrd="0" destOrd="0" presId="urn:microsoft.com/office/officeart/2005/8/layout/vList3#12"/>
    <dgm:cxn modelId="{E3D813CF-2978-4AC3-A194-96D6FF13BDC9}" type="presParOf" srcId="{8E397973-3755-4466-9BBD-5B41B50AB520}" destId="{75DF7AB3-68B5-40AC-84B4-9570CA473C45}" srcOrd="0" destOrd="0" presId="urn:microsoft.com/office/officeart/2005/8/layout/vList3#12"/>
    <dgm:cxn modelId="{A2BBA68D-53FF-449A-BB81-01364152DEB8}" type="presParOf" srcId="{75DF7AB3-68B5-40AC-84B4-9570CA473C45}" destId="{619C7E04-5470-4098-AE26-2DBC753F53DA}" srcOrd="0" destOrd="0" presId="urn:microsoft.com/office/officeart/2005/8/layout/vList3#12"/>
    <dgm:cxn modelId="{1A102F92-9187-482D-B64D-F4E808B88E74}" type="presParOf" srcId="{75DF7AB3-68B5-40AC-84B4-9570CA473C45}" destId="{7DD22DB7-8E6B-4C6F-8A0C-DC7D15F83424}" srcOrd="1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4B79AC0-1B01-4FC4-95AA-B2380F69E536}" type="doc">
      <dgm:prSet loTypeId="urn:microsoft.com/office/officeart/2005/8/layout/vList3#1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6E278D-53AB-469D-A72A-BD4946ED2B15}">
      <dgm:prSet/>
      <dgm:spPr>
        <a:solidFill>
          <a:srgbClr val="B40000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       Муниципальная программа  «Сохранение и развитие культуры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Сосновского муниципального района»</a:t>
          </a:r>
          <a:endParaRPr lang="ru-RU" b="1" dirty="0"/>
        </a:p>
      </dgm:t>
    </dgm:pt>
    <dgm:pt modelId="{9CD6443C-DA0A-4DC6-AF15-3D9A0A5CB202}" type="parTrans" cxnId="{544E11DD-AE90-4DA6-9570-292C56381515}">
      <dgm:prSet/>
      <dgm:spPr/>
      <dgm:t>
        <a:bodyPr/>
        <a:lstStyle/>
        <a:p>
          <a:endParaRPr lang="ru-RU"/>
        </a:p>
      </dgm:t>
    </dgm:pt>
    <dgm:pt modelId="{663D98A1-8767-4B21-8D58-96BFB74EA798}" type="sibTrans" cxnId="{544E11DD-AE90-4DA6-9570-292C56381515}">
      <dgm:prSet/>
      <dgm:spPr/>
      <dgm:t>
        <a:bodyPr/>
        <a:lstStyle/>
        <a:p>
          <a:endParaRPr lang="ru-RU"/>
        </a:p>
      </dgm:t>
    </dgm:pt>
    <dgm:pt modelId="{8E397973-3755-4466-9BBD-5B41B50AB520}" type="pres">
      <dgm:prSet presAssocID="{24B79AC0-1B01-4FC4-95AA-B2380F69E5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F7AB3-68B5-40AC-84B4-9570CA473C45}" type="pres">
      <dgm:prSet presAssocID="{566E278D-53AB-469D-A72A-BD4946ED2B15}" presName="composite" presStyleCnt="0"/>
      <dgm:spPr/>
    </dgm:pt>
    <dgm:pt modelId="{619C7E04-5470-4098-AE26-2DBC753F53DA}" type="pres">
      <dgm:prSet presAssocID="{566E278D-53AB-469D-A72A-BD4946ED2B15}" presName="imgShp" presStyleLbl="fgImgPlace1" presStyleIdx="0" presStyleCnt="1" custLinFactX="-4731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D22DB7-8E6B-4C6F-8A0C-DC7D15F83424}" type="pres">
      <dgm:prSet presAssocID="{566E278D-53AB-469D-A72A-BD4946ED2B15}" presName="txShp" presStyleLbl="node1" presStyleIdx="0" presStyleCnt="1" custScaleX="149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C66CC-2333-4C95-A68C-C0E28EDD3A32}" type="presOf" srcId="{24B79AC0-1B01-4FC4-95AA-B2380F69E536}" destId="{8E397973-3755-4466-9BBD-5B41B50AB520}" srcOrd="0" destOrd="0" presId="urn:microsoft.com/office/officeart/2005/8/layout/vList3#12"/>
    <dgm:cxn modelId="{40DECD58-C28A-40DE-9309-2D6E53F2EE27}" type="presOf" srcId="{566E278D-53AB-469D-A72A-BD4946ED2B15}" destId="{7DD22DB7-8E6B-4C6F-8A0C-DC7D15F83424}" srcOrd="0" destOrd="0" presId="urn:microsoft.com/office/officeart/2005/8/layout/vList3#12"/>
    <dgm:cxn modelId="{544E11DD-AE90-4DA6-9570-292C56381515}" srcId="{24B79AC0-1B01-4FC4-95AA-B2380F69E536}" destId="{566E278D-53AB-469D-A72A-BD4946ED2B15}" srcOrd="0" destOrd="0" parTransId="{9CD6443C-DA0A-4DC6-AF15-3D9A0A5CB202}" sibTransId="{663D98A1-8767-4B21-8D58-96BFB74EA798}"/>
    <dgm:cxn modelId="{ED26E20B-C740-432B-B699-8A43A5CC069F}" type="presParOf" srcId="{8E397973-3755-4466-9BBD-5B41B50AB520}" destId="{75DF7AB3-68B5-40AC-84B4-9570CA473C45}" srcOrd="0" destOrd="0" presId="urn:microsoft.com/office/officeart/2005/8/layout/vList3#12"/>
    <dgm:cxn modelId="{4E9CFC2C-87AD-4203-BBEF-3C09E449CC39}" type="presParOf" srcId="{75DF7AB3-68B5-40AC-84B4-9570CA473C45}" destId="{619C7E04-5470-4098-AE26-2DBC753F53DA}" srcOrd="0" destOrd="0" presId="urn:microsoft.com/office/officeart/2005/8/layout/vList3#12"/>
    <dgm:cxn modelId="{7BDCD9DE-5A0E-4373-8D77-9181D3832604}" type="presParOf" srcId="{75DF7AB3-68B5-40AC-84B4-9570CA473C45}" destId="{7DD22DB7-8E6B-4C6F-8A0C-DC7D15F83424}" srcOrd="1" destOrd="0" presId="urn:microsoft.com/office/officeart/2005/8/layout/vList3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4B79AC0-1B01-4FC4-95AA-B2380F69E536}" type="doc">
      <dgm:prSet loTypeId="urn:microsoft.com/office/officeart/2005/8/layout/vList3#1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6E278D-53AB-469D-A72A-BD4946ED2B15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Муниципальная программа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«Сохранение и развитие культуры   Сосновского муниципального района»</a:t>
          </a:r>
          <a:endParaRPr lang="ru-RU" b="1" dirty="0"/>
        </a:p>
      </dgm:t>
    </dgm:pt>
    <dgm:pt modelId="{9CD6443C-DA0A-4DC6-AF15-3D9A0A5CB202}" type="parTrans" cxnId="{544E11DD-AE90-4DA6-9570-292C56381515}">
      <dgm:prSet/>
      <dgm:spPr/>
      <dgm:t>
        <a:bodyPr/>
        <a:lstStyle/>
        <a:p>
          <a:endParaRPr lang="ru-RU"/>
        </a:p>
      </dgm:t>
    </dgm:pt>
    <dgm:pt modelId="{663D98A1-8767-4B21-8D58-96BFB74EA798}" type="sibTrans" cxnId="{544E11DD-AE90-4DA6-9570-292C56381515}">
      <dgm:prSet/>
      <dgm:spPr/>
      <dgm:t>
        <a:bodyPr/>
        <a:lstStyle/>
        <a:p>
          <a:endParaRPr lang="ru-RU"/>
        </a:p>
      </dgm:t>
    </dgm:pt>
    <dgm:pt modelId="{8E397973-3755-4466-9BBD-5B41B50AB520}" type="pres">
      <dgm:prSet presAssocID="{24B79AC0-1B01-4FC4-95AA-B2380F69E5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F7AB3-68B5-40AC-84B4-9570CA473C45}" type="pres">
      <dgm:prSet presAssocID="{566E278D-53AB-469D-A72A-BD4946ED2B15}" presName="composite" presStyleCnt="0"/>
      <dgm:spPr/>
    </dgm:pt>
    <dgm:pt modelId="{619C7E04-5470-4098-AE26-2DBC753F53DA}" type="pres">
      <dgm:prSet presAssocID="{566E278D-53AB-469D-A72A-BD4946ED2B15}" presName="imgShp" presStyleLbl="fgImgPlace1" presStyleIdx="0" presStyleCnt="1" custLinFactNeighborX="-47423" custLinFactNeighborY="-1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D22DB7-8E6B-4C6F-8A0C-DC7D15F83424}" type="pres">
      <dgm:prSet presAssocID="{566E278D-53AB-469D-A72A-BD4946ED2B15}" presName="txShp" presStyleLbl="node1" presStyleIdx="0" presStyleCnt="1" custScaleX="149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DB002-4EFC-48D7-A368-490E267E579F}" type="presOf" srcId="{566E278D-53AB-469D-A72A-BD4946ED2B15}" destId="{7DD22DB7-8E6B-4C6F-8A0C-DC7D15F83424}" srcOrd="0" destOrd="0" presId="urn:microsoft.com/office/officeart/2005/8/layout/vList3#11"/>
    <dgm:cxn modelId="{544E11DD-AE90-4DA6-9570-292C56381515}" srcId="{24B79AC0-1B01-4FC4-95AA-B2380F69E536}" destId="{566E278D-53AB-469D-A72A-BD4946ED2B15}" srcOrd="0" destOrd="0" parTransId="{9CD6443C-DA0A-4DC6-AF15-3D9A0A5CB202}" sibTransId="{663D98A1-8767-4B21-8D58-96BFB74EA798}"/>
    <dgm:cxn modelId="{CEB93F87-C91D-4609-8B47-B451192FCDD1}" type="presOf" srcId="{24B79AC0-1B01-4FC4-95AA-B2380F69E536}" destId="{8E397973-3755-4466-9BBD-5B41B50AB520}" srcOrd="0" destOrd="0" presId="urn:microsoft.com/office/officeart/2005/8/layout/vList3#11"/>
    <dgm:cxn modelId="{19DA119C-44C5-4805-87FE-C60A71C824D4}" type="presParOf" srcId="{8E397973-3755-4466-9BBD-5B41B50AB520}" destId="{75DF7AB3-68B5-40AC-84B4-9570CA473C45}" srcOrd="0" destOrd="0" presId="urn:microsoft.com/office/officeart/2005/8/layout/vList3#11"/>
    <dgm:cxn modelId="{ABD6E695-57BC-4F07-B887-637D0F78EDCD}" type="presParOf" srcId="{75DF7AB3-68B5-40AC-84B4-9570CA473C45}" destId="{619C7E04-5470-4098-AE26-2DBC753F53DA}" srcOrd="0" destOrd="0" presId="urn:microsoft.com/office/officeart/2005/8/layout/vList3#11"/>
    <dgm:cxn modelId="{9BED4CE7-3194-4736-B694-5E4A8106F749}" type="presParOf" srcId="{75DF7AB3-68B5-40AC-84B4-9570CA473C45}" destId="{7DD22DB7-8E6B-4C6F-8A0C-DC7D15F83424}" srcOrd="1" destOrd="0" presId="urn:microsoft.com/office/officeart/2005/8/layout/vList3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306B46D-D867-4CC1-A2F0-EE133AA597BE}" type="doc">
      <dgm:prSet loTypeId="urn:microsoft.com/office/officeart/2005/8/layout/vList3#1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D5815E-3967-472D-A6B8-870A4FCBBC27}">
      <dgm:prSet custT="1"/>
      <dgm:spPr>
        <a:solidFill>
          <a:srgbClr val="6C4EB8"/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       "Развитие здравоохранения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Сосновского муниципального района "</a:t>
          </a:r>
          <a:endParaRPr lang="ru-RU" sz="2000" dirty="0"/>
        </a:p>
      </dgm:t>
    </dgm:pt>
    <dgm:pt modelId="{A8BD9296-2AD3-462E-AD6C-ED62D133373E}" type="parTrans" cxnId="{6777B5AC-0CAC-4C9A-8D70-355FF506D4A3}">
      <dgm:prSet/>
      <dgm:spPr/>
      <dgm:t>
        <a:bodyPr/>
        <a:lstStyle/>
        <a:p>
          <a:endParaRPr lang="ru-RU"/>
        </a:p>
      </dgm:t>
    </dgm:pt>
    <dgm:pt modelId="{632D2E88-F54D-4EFD-A9F7-B1C6A69E058D}" type="sibTrans" cxnId="{6777B5AC-0CAC-4C9A-8D70-355FF506D4A3}">
      <dgm:prSet/>
      <dgm:spPr/>
      <dgm:t>
        <a:bodyPr/>
        <a:lstStyle/>
        <a:p>
          <a:endParaRPr lang="ru-RU"/>
        </a:p>
      </dgm:t>
    </dgm:pt>
    <dgm:pt modelId="{5FEA7B3A-3B47-4C14-B889-1A8F0E86C0B8}" type="pres">
      <dgm:prSet presAssocID="{8306B46D-D867-4CC1-A2F0-EE133AA597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CEE92-FBEC-4745-AF15-6C3C94B910A0}" type="pres">
      <dgm:prSet presAssocID="{B9D5815E-3967-472D-A6B8-870A4FCBBC27}" presName="composite" presStyleCnt="0"/>
      <dgm:spPr/>
    </dgm:pt>
    <dgm:pt modelId="{539C19AC-283B-4123-8C95-C5418FDA2F74}" type="pres">
      <dgm:prSet presAssocID="{B9D5815E-3967-472D-A6B8-870A4FCBBC27}" presName="imgShp" presStyleLbl="fgImgPlace1" presStyleIdx="0" presStyleCnt="1" custLinFactNeighborX="-954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33F00A-063E-4BD0-B0EA-69835B20481F}" type="pres">
      <dgm:prSet presAssocID="{B9D5815E-3967-472D-A6B8-870A4FCBBC27}" presName="txShp" presStyleLbl="node1" presStyleIdx="0" presStyleCnt="1" custScaleX="150376" custLinFactNeighborX="-10025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73360-73BE-422F-AB5A-8AA97B9D4E22}" type="presOf" srcId="{B9D5815E-3967-472D-A6B8-870A4FCBBC27}" destId="{D433F00A-063E-4BD0-B0EA-69835B20481F}" srcOrd="0" destOrd="0" presId="urn:microsoft.com/office/officeart/2005/8/layout/vList3#13"/>
    <dgm:cxn modelId="{217702C5-B84C-4EB1-842F-88E1303AEB2C}" type="presOf" srcId="{8306B46D-D867-4CC1-A2F0-EE133AA597BE}" destId="{5FEA7B3A-3B47-4C14-B889-1A8F0E86C0B8}" srcOrd="0" destOrd="0" presId="urn:microsoft.com/office/officeart/2005/8/layout/vList3#13"/>
    <dgm:cxn modelId="{6777B5AC-0CAC-4C9A-8D70-355FF506D4A3}" srcId="{8306B46D-D867-4CC1-A2F0-EE133AA597BE}" destId="{B9D5815E-3967-472D-A6B8-870A4FCBBC27}" srcOrd="0" destOrd="0" parTransId="{A8BD9296-2AD3-462E-AD6C-ED62D133373E}" sibTransId="{632D2E88-F54D-4EFD-A9F7-B1C6A69E058D}"/>
    <dgm:cxn modelId="{09D06927-CC81-48B1-96EA-63872B0D1BC6}" type="presParOf" srcId="{5FEA7B3A-3B47-4C14-B889-1A8F0E86C0B8}" destId="{9C8CEE92-FBEC-4745-AF15-6C3C94B910A0}" srcOrd="0" destOrd="0" presId="urn:microsoft.com/office/officeart/2005/8/layout/vList3#13"/>
    <dgm:cxn modelId="{0B7281E2-12CD-466E-BDB1-4F425314F6F9}" type="presParOf" srcId="{9C8CEE92-FBEC-4745-AF15-6C3C94B910A0}" destId="{539C19AC-283B-4123-8C95-C5418FDA2F74}" srcOrd="0" destOrd="0" presId="urn:microsoft.com/office/officeart/2005/8/layout/vList3#13"/>
    <dgm:cxn modelId="{D7810274-95F7-44CC-A37B-C5F4401E5D2A}" type="presParOf" srcId="{9C8CEE92-FBEC-4745-AF15-6C3C94B910A0}" destId="{D433F00A-063E-4BD0-B0EA-69835B20481F}" srcOrd="1" destOrd="0" presId="urn:microsoft.com/office/officeart/2005/8/layout/vList3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306B46D-D867-4CC1-A2F0-EE133AA597BE}" type="doc">
      <dgm:prSet loTypeId="urn:microsoft.com/office/officeart/2005/8/layout/vList3#1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D5815E-3967-472D-A6B8-870A4FCBBC27}">
      <dgm:prSet/>
      <dgm:spPr>
        <a:solidFill>
          <a:srgbClr val="7B48BE"/>
        </a:solidFill>
      </dgm:spPr>
      <dgm:t>
        <a:bodyPr/>
        <a:lstStyle/>
        <a:p>
          <a:pPr rtl="0"/>
          <a:r>
            <a:rPr lang="ru-RU" dirty="0" smtClean="0"/>
            <a:t>Муниципальная районная программа                       "Развитие социальной защиты населения                                 в Сосновском муниципальном районе" </a:t>
          </a:r>
          <a:endParaRPr lang="ru-RU" dirty="0"/>
        </a:p>
      </dgm:t>
    </dgm:pt>
    <dgm:pt modelId="{A8BD9296-2AD3-462E-AD6C-ED62D133373E}" type="parTrans" cxnId="{6777B5AC-0CAC-4C9A-8D70-355FF506D4A3}">
      <dgm:prSet/>
      <dgm:spPr/>
      <dgm:t>
        <a:bodyPr/>
        <a:lstStyle/>
        <a:p>
          <a:endParaRPr lang="ru-RU"/>
        </a:p>
      </dgm:t>
    </dgm:pt>
    <dgm:pt modelId="{632D2E88-F54D-4EFD-A9F7-B1C6A69E058D}" type="sibTrans" cxnId="{6777B5AC-0CAC-4C9A-8D70-355FF506D4A3}">
      <dgm:prSet/>
      <dgm:spPr/>
      <dgm:t>
        <a:bodyPr/>
        <a:lstStyle/>
        <a:p>
          <a:endParaRPr lang="ru-RU"/>
        </a:p>
      </dgm:t>
    </dgm:pt>
    <dgm:pt modelId="{5FEA7B3A-3B47-4C14-B889-1A8F0E86C0B8}" type="pres">
      <dgm:prSet presAssocID="{8306B46D-D867-4CC1-A2F0-EE133AA597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CEE92-FBEC-4745-AF15-6C3C94B910A0}" type="pres">
      <dgm:prSet presAssocID="{B9D5815E-3967-472D-A6B8-870A4FCBBC27}" presName="composite" presStyleCnt="0"/>
      <dgm:spPr/>
    </dgm:pt>
    <dgm:pt modelId="{539C19AC-283B-4123-8C95-C5418FDA2F74}" type="pres">
      <dgm:prSet presAssocID="{B9D5815E-3967-472D-A6B8-870A4FCBBC27}" presName="imgShp" presStyleLbl="fgImgPlace1" presStyleIdx="0" presStyleCnt="1" custLinFactNeighborX="-79352" custLinFactNeighborY="-52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33F00A-063E-4BD0-B0EA-69835B20481F}" type="pres">
      <dgm:prSet presAssocID="{B9D5815E-3967-472D-A6B8-870A4FCBBC27}" presName="txShp" presStyleLbl="node1" presStyleIdx="0" presStyleCnt="1" custScaleX="139472" custLinFactNeighborX="8690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91ED2-B9BD-44DC-97E3-2C1EDB963A1B}" type="presOf" srcId="{B9D5815E-3967-472D-A6B8-870A4FCBBC27}" destId="{D433F00A-063E-4BD0-B0EA-69835B20481F}" srcOrd="0" destOrd="0" presId="urn:microsoft.com/office/officeart/2005/8/layout/vList3#14"/>
    <dgm:cxn modelId="{6777B5AC-0CAC-4C9A-8D70-355FF506D4A3}" srcId="{8306B46D-D867-4CC1-A2F0-EE133AA597BE}" destId="{B9D5815E-3967-472D-A6B8-870A4FCBBC27}" srcOrd="0" destOrd="0" parTransId="{A8BD9296-2AD3-462E-AD6C-ED62D133373E}" sibTransId="{632D2E88-F54D-4EFD-A9F7-B1C6A69E058D}"/>
    <dgm:cxn modelId="{438721EC-A91B-4A3F-A3ED-531D88121267}" type="presOf" srcId="{8306B46D-D867-4CC1-A2F0-EE133AA597BE}" destId="{5FEA7B3A-3B47-4C14-B889-1A8F0E86C0B8}" srcOrd="0" destOrd="0" presId="urn:microsoft.com/office/officeart/2005/8/layout/vList3#14"/>
    <dgm:cxn modelId="{C0D40819-D973-4DE3-AC4B-62CC0D1E0665}" type="presParOf" srcId="{5FEA7B3A-3B47-4C14-B889-1A8F0E86C0B8}" destId="{9C8CEE92-FBEC-4745-AF15-6C3C94B910A0}" srcOrd="0" destOrd="0" presId="urn:microsoft.com/office/officeart/2005/8/layout/vList3#14"/>
    <dgm:cxn modelId="{D076DB01-18F5-4751-8062-B1EBE6ACB89E}" type="presParOf" srcId="{9C8CEE92-FBEC-4745-AF15-6C3C94B910A0}" destId="{539C19AC-283B-4123-8C95-C5418FDA2F74}" srcOrd="0" destOrd="0" presId="urn:microsoft.com/office/officeart/2005/8/layout/vList3#14"/>
    <dgm:cxn modelId="{AA2ED75C-CF23-4666-9C83-AE5FCE77564A}" type="presParOf" srcId="{9C8CEE92-FBEC-4745-AF15-6C3C94B910A0}" destId="{D433F00A-063E-4BD0-B0EA-69835B20481F}" srcOrd="1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306B46D-D867-4CC1-A2F0-EE133AA597BE}" type="doc">
      <dgm:prSet loTypeId="urn:microsoft.com/office/officeart/2005/8/layout/vList3#1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D5815E-3967-472D-A6B8-870A4FCBBC2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3100" dirty="0" smtClean="0"/>
            <a:t>      "</a:t>
          </a:r>
          <a:r>
            <a:rPr lang="ru-RU" sz="2800" dirty="0" smtClean="0"/>
            <a:t>Развитие социальной защиты населения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в Сосновском муниципальном районе" </a:t>
          </a:r>
          <a:endParaRPr lang="ru-RU" sz="2800" dirty="0"/>
        </a:p>
      </dgm:t>
    </dgm:pt>
    <dgm:pt modelId="{A8BD9296-2AD3-462E-AD6C-ED62D133373E}" type="parTrans" cxnId="{6777B5AC-0CAC-4C9A-8D70-355FF506D4A3}">
      <dgm:prSet/>
      <dgm:spPr/>
      <dgm:t>
        <a:bodyPr/>
        <a:lstStyle/>
        <a:p>
          <a:endParaRPr lang="ru-RU"/>
        </a:p>
      </dgm:t>
    </dgm:pt>
    <dgm:pt modelId="{632D2E88-F54D-4EFD-A9F7-B1C6A69E058D}" type="sibTrans" cxnId="{6777B5AC-0CAC-4C9A-8D70-355FF506D4A3}">
      <dgm:prSet/>
      <dgm:spPr/>
      <dgm:t>
        <a:bodyPr/>
        <a:lstStyle/>
        <a:p>
          <a:endParaRPr lang="ru-RU"/>
        </a:p>
      </dgm:t>
    </dgm:pt>
    <dgm:pt modelId="{5FEA7B3A-3B47-4C14-B889-1A8F0E86C0B8}" type="pres">
      <dgm:prSet presAssocID="{8306B46D-D867-4CC1-A2F0-EE133AA597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CEE92-FBEC-4745-AF15-6C3C94B910A0}" type="pres">
      <dgm:prSet presAssocID="{B9D5815E-3967-472D-A6B8-870A4FCBBC27}" presName="composite" presStyleCnt="0"/>
      <dgm:spPr/>
    </dgm:pt>
    <dgm:pt modelId="{539C19AC-283B-4123-8C95-C5418FDA2F74}" type="pres">
      <dgm:prSet presAssocID="{B9D5815E-3967-472D-A6B8-870A4FCBBC27}" presName="imgShp" presStyleLbl="fgImgPlace1" presStyleIdx="0" presStyleCnt="1" custLinFactNeighborX="-46278" custLinFactNeighborY="50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33F00A-063E-4BD0-B0EA-69835B20481F}" type="pres">
      <dgm:prSet presAssocID="{B9D5815E-3967-472D-A6B8-870A4FCBBC27}" presName="txShp" presStyleLbl="node1" presStyleIdx="0" presStyleCnt="1" custScaleX="150376" custLinFactNeighborX="8690" custLinFactNeighborY="-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7B5AC-0CAC-4C9A-8D70-355FF506D4A3}" srcId="{8306B46D-D867-4CC1-A2F0-EE133AA597BE}" destId="{B9D5815E-3967-472D-A6B8-870A4FCBBC27}" srcOrd="0" destOrd="0" parTransId="{A8BD9296-2AD3-462E-AD6C-ED62D133373E}" sibTransId="{632D2E88-F54D-4EFD-A9F7-B1C6A69E058D}"/>
    <dgm:cxn modelId="{FDE82EEE-ACAE-416D-B578-8BAF90195F1A}" type="presOf" srcId="{8306B46D-D867-4CC1-A2F0-EE133AA597BE}" destId="{5FEA7B3A-3B47-4C14-B889-1A8F0E86C0B8}" srcOrd="0" destOrd="0" presId="urn:microsoft.com/office/officeart/2005/8/layout/vList3#14"/>
    <dgm:cxn modelId="{F7507F16-3521-4EC9-85E3-C3DADC2820C2}" type="presOf" srcId="{B9D5815E-3967-472D-A6B8-870A4FCBBC27}" destId="{D433F00A-063E-4BD0-B0EA-69835B20481F}" srcOrd="0" destOrd="0" presId="urn:microsoft.com/office/officeart/2005/8/layout/vList3#14"/>
    <dgm:cxn modelId="{DAEC2804-C0B0-4ED0-8009-A9160A15C17D}" type="presParOf" srcId="{5FEA7B3A-3B47-4C14-B889-1A8F0E86C0B8}" destId="{9C8CEE92-FBEC-4745-AF15-6C3C94B910A0}" srcOrd="0" destOrd="0" presId="urn:microsoft.com/office/officeart/2005/8/layout/vList3#14"/>
    <dgm:cxn modelId="{0BFC7CE3-B0D9-465D-8B4D-006C7F1463BA}" type="presParOf" srcId="{9C8CEE92-FBEC-4745-AF15-6C3C94B910A0}" destId="{539C19AC-283B-4123-8C95-C5418FDA2F74}" srcOrd="0" destOrd="0" presId="urn:microsoft.com/office/officeart/2005/8/layout/vList3#14"/>
    <dgm:cxn modelId="{0E97AE9F-B2BE-4040-BA46-403D967B2CF5}" type="presParOf" srcId="{9C8CEE92-FBEC-4745-AF15-6C3C94B910A0}" destId="{D433F00A-063E-4BD0-B0EA-69835B20481F}" srcOrd="1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68F018E-2A63-4454-A21D-2D26F78F7F53}" type="doc">
      <dgm:prSet loTypeId="urn:microsoft.com/office/officeart/2005/8/layout/vList4#2" loCatId="list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429C4F-F723-400F-8772-BBE31D17AA24}" type="pres">
      <dgm:prSet presAssocID="{668F018E-2A63-4454-A21D-2D26F78F7F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3EA5F-240D-448F-9C67-028FAEB3EC5C}" type="presOf" srcId="{668F018E-2A63-4454-A21D-2D26F78F7F53}" destId="{92429C4F-F723-400F-8772-BBE31D17AA24}" srcOrd="0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0E7B7A8-3CAD-4691-9E5C-5CE6F82FF2F6}" type="doc">
      <dgm:prSet loTypeId="urn:microsoft.com/office/officeart/2005/8/layout/vList3#2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D5BB9D4-B61C-4177-84C5-1A0E9FF70642}">
      <dgm:prSet/>
      <dgm:spPr/>
      <dgm:t>
        <a:bodyPr/>
        <a:lstStyle/>
        <a:p>
          <a:pPr rtl="0"/>
          <a:r>
            <a:rPr lang="ru-RU" b="1" dirty="0" smtClean="0"/>
            <a:t>" Формирование современной городской среды"                  на 2018-2022 годы на территории Сосновского района</a:t>
          </a:r>
          <a:endParaRPr lang="ru-RU" dirty="0"/>
        </a:p>
      </dgm:t>
    </dgm:pt>
    <dgm:pt modelId="{D9AA54CE-A58B-4936-950D-91DE21C3F615}" type="parTrans" cxnId="{63671CE6-F699-44CD-BB54-1BC2DD5C9AEA}">
      <dgm:prSet/>
      <dgm:spPr/>
      <dgm:t>
        <a:bodyPr/>
        <a:lstStyle/>
        <a:p>
          <a:endParaRPr lang="ru-RU"/>
        </a:p>
      </dgm:t>
    </dgm:pt>
    <dgm:pt modelId="{52FDD4F6-2AAF-4C3B-B14A-7D0CE0417FE9}" type="sibTrans" cxnId="{63671CE6-F699-44CD-BB54-1BC2DD5C9AEA}">
      <dgm:prSet/>
      <dgm:spPr/>
      <dgm:t>
        <a:bodyPr/>
        <a:lstStyle/>
        <a:p>
          <a:endParaRPr lang="ru-RU"/>
        </a:p>
      </dgm:t>
    </dgm:pt>
    <dgm:pt modelId="{8074FF58-117F-4C7D-BFDA-87000FC621D2}" type="pres">
      <dgm:prSet presAssocID="{20E7B7A8-3CAD-4691-9E5C-5CE6F82FF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083C3-9A93-4880-B118-45147576ED52}" type="pres">
      <dgm:prSet presAssocID="{5D5BB9D4-B61C-4177-84C5-1A0E9FF70642}" presName="composite" presStyleCnt="0"/>
      <dgm:spPr/>
    </dgm:pt>
    <dgm:pt modelId="{3C558D62-BF8B-4395-B61C-8D387105CACC}" type="pres">
      <dgm:prSet presAssocID="{5D5BB9D4-B61C-4177-84C5-1A0E9FF70642}" presName="imgShp" presStyleLbl="fgImgPlace1" presStyleIdx="0" presStyleCnt="1" custLinFactX="-27211" custLinFactNeighborX="-100000" custLinFactNeighborY="13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43E6D9-49E4-4BCD-8D46-92E2DD5C3563}" type="pres">
      <dgm:prSet presAssocID="{5D5BB9D4-B61C-4177-84C5-1A0E9FF70642}" presName="txShp" presStyleLbl="node1" presStyleIdx="0" presStyleCnt="1" custScaleX="140484" custScaleY="100000" custLinFactNeighborX="4444" custLinFactNeighborY="-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71CE6-F699-44CD-BB54-1BC2DD5C9AEA}" srcId="{20E7B7A8-3CAD-4691-9E5C-5CE6F82FF2F6}" destId="{5D5BB9D4-B61C-4177-84C5-1A0E9FF70642}" srcOrd="0" destOrd="0" parTransId="{D9AA54CE-A58B-4936-950D-91DE21C3F615}" sibTransId="{52FDD4F6-2AAF-4C3B-B14A-7D0CE0417FE9}"/>
    <dgm:cxn modelId="{9CACE8FF-39C4-41A8-8EA0-E569A811B694}" type="presOf" srcId="{20E7B7A8-3CAD-4691-9E5C-5CE6F82FF2F6}" destId="{8074FF58-117F-4C7D-BFDA-87000FC621D2}" srcOrd="0" destOrd="0" presId="urn:microsoft.com/office/officeart/2005/8/layout/vList3#22"/>
    <dgm:cxn modelId="{D06415E4-54B1-4327-A576-8A6CB6DA408C}" type="presOf" srcId="{5D5BB9D4-B61C-4177-84C5-1A0E9FF70642}" destId="{8E43E6D9-49E4-4BCD-8D46-92E2DD5C3563}" srcOrd="0" destOrd="0" presId="urn:microsoft.com/office/officeart/2005/8/layout/vList3#22"/>
    <dgm:cxn modelId="{183A006C-AC4B-4AE3-93D6-B631D1BC83EA}" type="presParOf" srcId="{8074FF58-117F-4C7D-BFDA-87000FC621D2}" destId="{924083C3-9A93-4880-B118-45147576ED52}" srcOrd="0" destOrd="0" presId="urn:microsoft.com/office/officeart/2005/8/layout/vList3#22"/>
    <dgm:cxn modelId="{8A80316E-7D6F-4BA7-9A01-38FD30230579}" type="presParOf" srcId="{924083C3-9A93-4880-B118-45147576ED52}" destId="{3C558D62-BF8B-4395-B61C-8D387105CACC}" srcOrd="0" destOrd="0" presId="urn:microsoft.com/office/officeart/2005/8/layout/vList3#22"/>
    <dgm:cxn modelId="{58D4F581-2D1F-481E-A571-0BF3B519A5E5}" type="presParOf" srcId="{924083C3-9A93-4880-B118-45147576ED52}" destId="{8E43E6D9-49E4-4BCD-8D46-92E2DD5C3563}" srcOrd="1" destOrd="0" presId="urn:microsoft.com/office/officeart/2005/8/layout/vList3#2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468DFA2-F0D1-4BE9-A206-3DEDDCB6E708}" type="doc">
      <dgm:prSet loTypeId="urn:microsoft.com/office/officeart/2005/8/layout/vList3#1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3DD806-78C9-4D33-A633-1931A636EB07}">
      <dgm:prSet custT="1"/>
      <dgm:spPr>
        <a:solidFill>
          <a:srgbClr val="1D53FF"/>
        </a:solidFill>
      </dgm:spPr>
      <dgm:t>
        <a:bodyPr tIns="28800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"Развитие образования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в Сосновском муниципальном районе"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600" b="0" dirty="0"/>
        </a:p>
      </dgm:t>
    </dgm:pt>
    <dgm:pt modelId="{3AD5E7D3-1222-4E76-BB7A-38A16EC6A76F}" type="parTrans" cxnId="{2F01C5CA-C1A0-4660-BA8B-8F3A945A1CEF}">
      <dgm:prSet/>
      <dgm:spPr/>
      <dgm:t>
        <a:bodyPr/>
        <a:lstStyle/>
        <a:p>
          <a:endParaRPr lang="ru-RU"/>
        </a:p>
      </dgm:t>
    </dgm:pt>
    <dgm:pt modelId="{9CC7C678-3B84-4CF0-A4C4-48808B448DEF}" type="sibTrans" cxnId="{2F01C5CA-C1A0-4660-BA8B-8F3A945A1CEF}">
      <dgm:prSet/>
      <dgm:spPr/>
      <dgm:t>
        <a:bodyPr/>
        <a:lstStyle/>
        <a:p>
          <a:endParaRPr lang="ru-RU"/>
        </a:p>
      </dgm:t>
    </dgm:pt>
    <dgm:pt modelId="{E083B267-05E3-4B88-BBC0-5523EDD69B47}" type="pres">
      <dgm:prSet presAssocID="{3468DFA2-F0D1-4BE9-A206-3DEDDCB6E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AE5A0A-4E8B-44D7-9203-32B5E098C6CE}" type="pres">
      <dgm:prSet presAssocID="{183DD806-78C9-4D33-A633-1931A636EB07}" presName="composite" presStyleCnt="0"/>
      <dgm:spPr/>
    </dgm:pt>
    <dgm:pt modelId="{92A9A62F-BFA9-441C-AB2C-8731D4BF7373}" type="pres">
      <dgm:prSet presAssocID="{183DD806-78C9-4D33-A633-1931A636EB07}" presName="imgShp" presStyleLbl="fgImgPlace1" presStyleIdx="0" presStyleCnt="1" custLinFactNeighborX="-956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19056A-A85A-44E2-80AF-7A78E9867168}" type="pres">
      <dgm:prSet presAssocID="{183DD806-78C9-4D33-A633-1931A636EB07}" presName="txShp" presStyleLbl="node1" presStyleIdx="0" presStyleCnt="1" custScaleX="14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1C5CA-C1A0-4660-BA8B-8F3A945A1CEF}" srcId="{3468DFA2-F0D1-4BE9-A206-3DEDDCB6E708}" destId="{183DD806-78C9-4D33-A633-1931A636EB07}" srcOrd="0" destOrd="0" parTransId="{3AD5E7D3-1222-4E76-BB7A-38A16EC6A76F}" sibTransId="{9CC7C678-3B84-4CF0-A4C4-48808B448DEF}"/>
    <dgm:cxn modelId="{7C168CFF-8B7E-46A4-8472-E1A7660A24A7}" type="presOf" srcId="{3468DFA2-F0D1-4BE9-A206-3DEDDCB6E708}" destId="{E083B267-05E3-4B88-BBC0-5523EDD69B47}" srcOrd="0" destOrd="0" presId="urn:microsoft.com/office/officeart/2005/8/layout/vList3#17"/>
    <dgm:cxn modelId="{DB7F0040-F7AD-447E-86EE-9E4FCD1AF44F}" type="presOf" srcId="{183DD806-78C9-4D33-A633-1931A636EB07}" destId="{7319056A-A85A-44E2-80AF-7A78E9867168}" srcOrd="0" destOrd="0" presId="urn:microsoft.com/office/officeart/2005/8/layout/vList3#17"/>
    <dgm:cxn modelId="{A1AADD37-5F36-4419-9085-DFD7CDC6EA02}" type="presParOf" srcId="{E083B267-05E3-4B88-BBC0-5523EDD69B47}" destId="{C6AE5A0A-4E8B-44D7-9203-32B5E098C6CE}" srcOrd="0" destOrd="0" presId="urn:microsoft.com/office/officeart/2005/8/layout/vList3#17"/>
    <dgm:cxn modelId="{F209F650-B4BF-422A-AB80-1A45907728E9}" type="presParOf" srcId="{C6AE5A0A-4E8B-44D7-9203-32B5E098C6CE}" destId="{92A9A62F-BFA9-441C-AB2C-8731D4BF7373}" srcOrd="0" destOrd="0" presId="urn:microsoft.com/office/officeart/2005/8/layout/vList3#17"/>
    <dgm:cxn modelId="{809A0E78-E13D-4DBB-8FBA-4C5A821F02F3}" type="presParOf" srcId="{C6AE5A0A-4E8B-44D7-9203-32B5E098C6CE}" destId="{7319056A-A85A-44E2-80AF-7A78E9867168}" srcOrd="1" destOrd="0" presId="urn:microsoft.com/office/officeart/2005/8/layout/vList3#1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468DFA2-F0D1-4BE9-A206-3DEDDCB6E708}" type="doc">
      <dgm:prSet loTypeId="urn:microsoft.com/office/officeart/2005/8/layout/vList3#1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3DD806-78C9-4D33-A633-1931A636EB07}">
      <dgm:prSet custT="1"/>
      <dgm:spPr>
        <a:solidFill>
          <a:srgbClr val="1D53FF"/>
        </a:solidFill>
      </dgm:spPr>
      <dgm:t>
        <a:bodyPr tIns="28800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"Развитие образования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в Сосновском муниципальном районе"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1600" b="0" dirty="0"/>
        </a:p>
      </dgm:t>
    </dgm:pt>
    <dgm:pt modelId="{3AD5E7D3-1222-4E76-BB7A-38A16EC6A76F}" type="parTrans" cxnId="{2F01C5CA-C1A0-4660-BA8B-8F3A945A1CEF}">
      <dgm:prSet/>
      <dgm:spPr/>
      <dgm:t>
        <a:bodyPr/>
        <a:lstStyle/>
        <a:p>
          <a:endParaRPr lang="ru-RU"/>
        </a:p>
      </dgm:t>
    </dgm:pt>
    <dgm:pt modelId="{9CC7C678-3B84-4CF0-A4C4-48808B448DEF}" type="sibTrans" cxnId="{2F01C5CA-C1A0-4660-BA8B-8F3A945A1CEF}">
      <dgm:prSet/>
      <dgm:spPr/>
      <dgm:t>
        <a:bodyPr/>
        <a:lstStyle/>
        <a:p>
          <a:endParaRPr lang="ru-RU"/>
        </a:p>
      </dgm:t>
    </dgm:pt>
    <dgm:pt modelId="{E083B267-05E3-4B88-BBC0-5523EDD69B47}" type="pres">
      <dgm:prSet presAssocID="{3468DFA2-F0D1-4BE9-A206-3DEDDCB6E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AE5A0A-4E8B-44D7-9203-32B5E098C6CE}" type="pres">
      <dgm:prSet presAssocID="{183DD806-78C9-4D33-A633-1931A636EB07}" presName="composite" presStyleCnt="0"/>
      <dgm:spPr/>
    </dgm:pt>
    <dgm:pt modelId="{92A9A62F-BFA9-441C-AB2C-8731D4BF7373}" type="pres">
      <dgm:prSet presAssocID="{183DD806-78C9-4D33-A633-1931A636EB07}" presName="imgShp" presStyleLbl="fgImgPlace1" presStyleIdx="0" presStyleCnt="1" custLinFactNeighborX="-956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19056A-A85A-44E2-80AF-7A78E9867168}" type="pres">
      <dgm:prSet presAssocID="{183DD806-78C9-4D33-A633-1931A636EB07}" presName="txShp" presStyleLbl="node1" presStyleIdx="0" presStyleCnt="1" custScaleX="14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6B1A7-9280-458C-9818-DE1AC5F77E8D}" type="presOf" srcId="{3468DFA2-F0D1-4BE9-A206-3DEDDCB6E708}" destId="{E083B267-05E3-4B88-BBC0-5523EDD69B47}" srcOrd="0" destOrd="0" presId="urn:microsoft.com/office/officeart/2005/8/layout/vList3#17"/>
    <dgm:cxn modelId="{2F01C5CA-C1A0-4660-BA8B-8F3A945A1CEF}" srcId="{3468DFA2-F0D1-4BE9-A206-3DEDDCB6E708}" destId="{183DD806-78C9-4D33-A633-1931A636EB07}" srcOrd="0" destOrd="0" parTransId="{3AD5E7D3-1222-4E76-BB7A-38A16EC6A76F}" sibTransId="{9CC7C678-3B84-4CF0-A4C4-48808B448DEF}"/>
    <dgm:cxn modelId="{FD7D5C69-F868-4BBD-8EBE-C784B3325FFC}" type="presOf" srcId="{183DD806-78C9-4D33-A633-1931A636EB07}" destId="{7319056A-A85A-44E2-80AF-7A78E9867168}" srcOrd="0" destOrd="0" presId="urn:microsoft.com/office/officeart/2005/8/layout/vList3#17"/>
    <dgm:cxn modelId="{8411137D-0425-4920-A7A1-B66A7E785C80}" type="presParOf" srcId="{E083B267-05E3-4B88-BBC0-5523EDD69B47}" destId="{C6AE5A0A-4E8B-44D7-9203-32B5E098C6CE}" srcOrd="0" destOrd="0" presId="urn:microsoft.com/office/officeart/2005/8/layout/vList3#17"/>
    <dgm:cxn modelId="{0A0EB353-2F00-412A-9AC1-573D71ABC79A}" type="presParOf" srcId="{C6AE5A0A-4E8B-44D7-9203-32B5E098C6CE}" destId="{92A9A62F-BFA9-441C-AB2C-8731D4BF7373}" srcOrd="0" destOrd="0" presId="urn:microsoft.com/office/officeart/2005/8/layout/vList3#17"/>
    <dgm:cxn modelId="{956FAC4E-AF56-48EE-8DD2-36E658112C77}" type="presParOf" srcId="{C6AE5A0A-4E8B-44D7-9203-32B5E098C6CE}" destId="{7319056A-A85A-44E2-80AF-7A78E9867168}" srcOrd="1" destOrd="0" presId="urn:microsoft.com/office/officeart/2005/8/layout/vList3#1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9429B-6735-4DFE-95A1-0A2D906CC54F}" type="doc">
      <dgm:prSet loTypeId="urn:microsoft.com/office/officeart/2005/8/layout/vList3#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49BAA8-F2AE-4F26-8363-D95DB32D0649}">
      <dgm:prSet custT="1"/>
      <dgm:spPr>
        <a:solidFill>
          <a:srgbClr val="23538D"/>
        </a:solidFill>
      </dgm:spPr>
      <dgm:t>
        <a:bodyPr tIns="0" bIns="10800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     </a:t>
          </a:r>
          <a:r>
            <a:rPr lang="ru-RU" sz="2400" b="1" dirty="0" smtClean="0"/>
            <a:t>Динамика исполнения доходов за 2016- 2018годы</a:t>
          </a:r>
          <a:endParaRPr lang="ru-RU" sz="2400" b="1" dirty="0"/>
        </a:p>
      </dgm:t>
    </dgm:pt>
    <dgm:pt modelId="{544A3F12-07E5-41FB-9FFB-07C1AC61F4F4}" type="parTrans" cxnId="{E1369BC6-67BA-4742-B394-C87E51CEDAF7}">
      <dgm:prSet/>
      <dgm:spPr/>
      <dgm:t>
        <a:bodyPr/>
        <a:lstStyle/>
        <a:p>
          <a:endParaRPr lang="ru-RU"/>
        </a:p>
      </dgm:t>
    </dgm:pt>
    <dgm:pt modelId="{976D8F83-5781-4DA6-BEFE-1AECB3500CD8}" type="sibTrans" cxnId="{E1369BC6-67BA-4742-B394-C87E51CEDAF7}">
      <dgm:prSet/>
      <dgm:spPr/>
      <dgm:t>
        <a:bodyPr/>
        <a:lstStyle/>
        <a:p>
          <a:endParaRPr lang="ru-RU"/>
        </a:p>
      </dgm:t>
    </dgm:pt>
    <dgm:pt modelId="{8324D4F6-50AE-43AF-8457-35A15A6D7623}" type="pres">
      <dgm:prSet presAssocID="{87B9429B-6735-4DFE-95A1-0A2D906CC5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F5CFB-CF60-4620-8A04-405A5EFD5E64}" type="pres">
      <dgm:prSet presAssocID="{EE49BAA8-F2AE-4F26-8363-D95DB32D0649}" presName="composite" presStyleCnt="0"/>
      <dgm:spPr/>
    </dgm:pt>
    <dgm:pt modelId="{61036A5E-FE91-44CE-92F9-33831077CD6A}" type="pres">
      <dgm:prSet presAssocID="{EE49BAA8-F2AE-4F26-8363-D95DB32D0649}" presName="imgShp" presStyleLbl="fgImgPlace1" presStyleIdx="0" presStyleCnt="1" custLinFactX="-19142" custLinFactNeighborX="-100000" custLinFactNeighborY="104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5397EA-7DE6-4A1C-9010-674ECC529798}" type="pres">
      <dgm:prSet presAssocID="{EE49BAA8-F2AE-4F26-8363-D95DB32D0649}" presName="txShp" presStyleLbl="node1" presStyleIdx="0" presStyleCnt="1" custScaleX="150376" custScaleY="101783" custLinFactNeighborX="10442" custLinFactNeighborY="-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3019E-C0F5-4F73-96CF-561B61F4FD8C}" type="presOf" srcId="{87B9429B-6735-4DFE-95A1-0A2D906CC54F}" destId="{8324D4F6-50AE-43AF-8457-35A15A6D7623}" srcOrd="0" destOrd="0" presId="urn:microsoft.com/office/officeart/2005/8/layout/vList3#3"/>
    <dgm:cxn modelId="{E1369BC6-67BA-4742-B394-C87E51CEDAF7}" srcId="{87B9429B-6735-4DFE-95A1-0A2D906CC54F}" destId="{EE49BAA8-F2AE-4F26-8363-D95DB32D0649}" srcOrd="0" destOrd="0" parTransId="{544A3F12-07E5-41FB-9FFB-07C1AC61F4F4}" sibTransId="{976D8F83-5781-4DA6-BEFE-1AECB3500CD8}"/>
    <dgm:cxn modelId="{559B5251-A295-45EC-9447-0C262D88040D}" type="presOf" srcId="{EE49BAA8-F2AE-4F26-8363-D95DB32D0649}" destId="{DE5397EA-7DE6-4A1C-9010-674ECC529798}" srcOrd="0" destOrd="0" presId="urn:microsoft.com/office/officeart/2005/8/layout/vList3#3"/>
    <dgm:cxn modelId="{73F16E49-C65A-47DB-8F27-2F5412085FBB}" type="presParOf" srcId="{8324D4F6-50AE-43AF-8457-35A15A6D7623}" destId="{BA3F5CFB-CF60-4620-8A04-405A5EFD5E64}" srcOrd="0" destOrd="0" presId="urn:microsoft.com/office/officeart/2005/8/layout/vList3#3"/>
    <dgm:cxn modelId="{A765932F-90AE-4257-B708-ED8DB989F05E}" type="presParOf" srcId="{BA3F5CFB-CF60-4620-8A04-405A5EFD5E64}" destId="{61036A5E-FE91-44CE-92F9-33831077CD6A}" srcOrd="0" destOrd="0" presId="urn:microsoft.com/office/officeart/2005/8/layout/vList3#3"/>
    <dgm:cxn modelId="{C234AF75-8168-496E-8B85-99CA1EFA2DCE}" type="presParOf" srcId="{BA3F5CFB-CF60-4620-8A04-405A5EFD5E64}" destId="{DE5397EA-7DE6-4A1C-9010-674ECC52979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0E63151-A8D2-4EAB-82CE-CC85FCB4CFF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D5F977-481F-43C2-AB4B-C454979F4BEF}">
      <dgm:prSet custT="1"/>
      <dgm:spPr>
        <a:solidFill>
          <a:srgbClr val="C40062"/>
        </a:solidFill>
      </dgm:spPr>
      <dgm:t>
        <a:bodyPr/>
        <a:lstStyle/>
        <a:p>
          <a:pPr algn="ctr" rtl="0"/>
          <a:r>
            <a:rPr lang="ru-RU" sz="1400" dirty="0" smtClean="0">
              <a:latin typeface="Arial" pitchFamily="34" charset="0"/>
              <a:cs typeface="Arial" pitchFamily="34" charset="0"/>
            </a:rPr>
            <a:t>        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"Поддержка и развитие </a:t>
          </a:r>
        </a:p>
        <a:p>
          <a:pPr algn="ctr" rtl="0"/>
          <a:r>
            <a:rPr lang="ru-RU" sz="2000" b="1" dirty="0" smtClean="0">
              <a:latin typeface="Arial" pitchFamily="34" charset="0"/>
              <a:cs typeface="Arial" pitchFamily="34" charset="0"/>
            </a:rPr>
            <a:t>дошкольного образования </a:t>
          </a:r>
        </a:p>
        <a:p>
          <a:pPr algn="ctr" rtl="0"/>
          <a:r>
            <a:rPr lang="ru-RU" sz="2000" b="1" dirty="0" smtClean="0">
              <a:latin typeface="Arial" pitchFamily="34" charset="0"/>
              <a:cs typeface="Arial" pitchFamily="34" charset="0"/>
            </a:rPr>
            <a:t>в Сосновском муниципальном районе"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1D78782-23EA-4F59-8388-4E768CD84553}" type="parTrans" cxnId="{D8392D66-F4E1-461C-A9B7-59126EF0D02E}">
      <dgm:prSet/>
      <dgm:spPr/>
      <dgm:t>
        <a:bodyPr/>
        <a:lstStyle/>
        <a:p>
          <a:endParaRPr lang="ru-RU"/>
        </a:p>
      </dgm:t>
    </dgm:pt>
    <dgm:pt modelId="{5E89C830-5092-484A-9081-DB0DC7B58BA7}" type="sibTrans" cxnId="{D8392D66-F4E1-461C-A9B7-59126EF0D02E}">
      <dgm:prSet/>
      <dgm:spPr/>
      <dgm:t>
        <a:bodyPr/>
        <a:lstStyle/>
        <a:p>
          <a:endParaRPr lang="ru-RU"/>
        </a:p>
      </dgm:t>
    </dgm:pt>
    <dgm:pt modelId="{8D52FBC6-5943-4A7A-B9C2-BECA7965E6D8}" type="pres">
      <dgm:prSet presAssocID="{F0E63151-A8D2-4EAB-82CE-CC85FCB4C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B4F32-542B-418F-86FB-160795A5E6D4}" type="pres">
      <dgm:prSet presAssocID="{0BD5F977-481F-43C2-AB4B-C454979F4BEF}" presName="parentText" presStyleLbl="node1" presStyleIdx="0" presStyleCnt="1" custScaleY="319836" custLinFactNeighborX="-868" custLinFactNeighborY="-6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BED1F-DE93-44F4-B9C3-1A31387FCFDF}" type="presOf" srcId="{F0E63151-A8D2-4EAB-82CE-CC85FCB4CFF0}" destId="{8D52FBC6-5943-4A7A-B9C2-BECA7965E6D8}" srcOrd="0" destOrd="0" presId="urn:microsoft.com/office/officeart/2005/8/layout/vList2"/>
    <dgm:cxn modelId="{D8392D66-F4E1-461C-A9B7-59126EF0D02E}" srcId="{F0E63151-A8D2-4EAB-82CE-CC85FCB4CFF0}" destId="{0BD5F977-481F-43C2-AB4B-C454979F4BEF}" srcOrd="0" destOrd="0" parTransId="{C1D78782-23EA-4F59-8388-4E768CD84553}" sibTransId="{5E89C830-5092-484A-9081-DB0DC7B58BA7}"/>
    <dgm:cxn modelId="{D7DF99D9-30A0-470B-93F7-F183FFB37769}" type="presOf" srcId="{0BD5F977-481F-43C2-AB4B-C454979F4BEF}" destId="{874B4F32-542B-418F-86FB-160795A5E6D4}" srcOrd="0" destOrd="0" presId="urn:microsoft.com/office/officeart/2005/8/layout/vList2"/>
    <dgm:cxn modelId="{0927B74A-695C-41E4-9F89-FF8A2C36BAB0}" type="presParOf" srcId="{8D52FBC6-5943-4A7A-B9C2-BECA7965E6D8}" destId="{874B4F32-542B-418F-86FB-160795A5E6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0E63151-A8D2-4EAB-82CE-CC85FCB4CFF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D5F977-481F-43C2-AB4B-C454979F4BEF}">
      <dgm:prSet custT="1"/>
      <dgm:spPr>
        <a:solidFill>
          <a:srgbClr val="C40062"/>
        </a:solidFill>
      </dgm:spPr>
      <dgm:t>
        <a:bodyPr/>
        <a:lstStyle/>
        <a:p>
          <a:pPr algn="ctr" rtl="0"/>
          <a:r>
            <a:rPr lang="ru-RU" sz="1400" dirty="0" smtClean="0">
              <a:latin typeface="Arial" pitchFamily="34" charset="0"/>
              <a:cs typeface="Arial" pitchFamily="34" charset="0"/>
            </a:rPr>
            <a:t>        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"Поддержка и развитие </a:t>
          </a:r>
        </a:p>
        <a:p>
          <a:pPr algn="ctr" rtl="0"/>
          <a:r>
            <a:rPr lang="ru-RU" sz="2000" b="1" dirty="0" smtClean="0">
              <a:latin typeface="Arial" pitchFamily="34" charset="0"/>
              <a:cs typeface="Arial" pitchFamily="34" charset="0"/>
            </a:rPr>
            <a:t>дошкольного образования </a:t>
          </a:r>
        </a:p>
        <a:p>
          <a:pPr algn="ctr" rtl="0"/>
          <a:r>
            <a:rPr lang="ru-RU" sz="2000" b="1" dirty="0" smtClean="0">
              <a:latin typeface="Arial" pitchFamily="34" charset="0"/>
              <a:cs typeface="Arial" pitchFamily="34" charset="0"/>
            </a:rPr>
            <a:t>в Сосновском муниципальном районе"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1D78782-23EA-4F59-8388-4E768CD84553}" type="parTrans" cxnId="{D8392D66-F4E1-461C-A9B7-59126EF0D02E}">
      <dgm:prSet/>
      <dgm:spPr/>
      <dgm:t>
        <a:bodyPr/>
        <a:lstStyle/>
        <a:p>
          <a:endParaRPr lang="ru-RU"/>
        </a:p>
      </dgm:t>
    </dgm:pt>
    <dgm:pt modelId="{5E89C830-5092-484A-9081-DB0DC7B58BA7}" type="sibTrans" cxnId="{D8392D66-F4E1-461C-A9B7-59126EF0D02E}">
      <dgm:prSet/>
      <dgm:spPr/>
      <dgm:t>
        <a:bodyPr/>
        <a:lstStyle/>
        <a:p>
          <a:endParaRPr lang="ru-RU"/>
        </a:p>
      </dgm:t>
    </dgm:pt>
    <dgm:pt modelId="{8D52FBC6-5943-4A7A-B9C2-BECA7965E6D8}" type="pres">
      <dgm:prSet presAssocID="{F0E63151-A8D2-4EAB-82CE-CC85FCB4C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B4F32-542B-418F-86FB-160795A5E6D4}" type="pres">
      <dgm:prSet presAssocID="{0BD5F977-481F-43C2-AB4B-C454979F4BEF}" presName="parentText" presStyleLbl="node1" presStyleIdx="0" presStyleCnt="1" custScaleY="319836" custLinFactNeighborX="-868" custLinFactNeighborY="-6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392D66-F4E1-461C-A9B7-59126EF0D02E}" srcId="{F0E63151-A8D2-4EAB-82CE-CC85FCB4CFF0}" destId="{0BD5F977-481F-43C2-AB4B-C454979F4BEF}" srcOrd="0" destOrd="0" parTransId="{C1D78782-23EA-4F59-8388-4E768CD84553}" sibTransId="{5E89C830-5092-484A-9081-DB0DC7B58BA7}"/>
    <dgm:cxn modelId="{BC64977D-A962-4A93-BBDD-4E6769AFC553}" type="presOf" srcId="{F0E63151-A8D2-4EAB-82CE-CC85FCB4CFF0}" destId="{8D52FBC6-5943-4A7A-B9C2-BECA7965E6D8}" srcOrd="0" destOrd="0" presId="urn:microsoft.com/office/officeart/2005/8/layout/vList2"/>
    <dgm:cxn modelId="{CFFB7471-0517-4C7B-A3C5-0D05E059B036}" type="presOf" srcId="{0BD5F977-481F-43C2-AB4B-C454979F4BEF}" destId="{874B4F32-542B-418F-86FB-160795A5E6D4}" srcOrd="0" destOrd="0" presId="urn:microsoft.com/office/officeart/2005/8/layout/vList2"/>
    <dgm:cxn modelId="{B5C8A4C4-FCB9-499E-B3CE-9E1C6172343E}" type="presParOf" srcId="{8D52FBC6-5943-4A7A-B9C2-BECA7965E6D8}" destId="{874B4F32-542B-418F-86FB-160795A5E6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0E63151-A8D2-4EAB-82CE-CC85FCB4CFF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D5F977-481F-43C2-AB4B-C454979F4BEF}">
      <dgm:prSet custT="1"/>
      <dgm:spPr>
        <a:gradFill rotWithShape="0">
          <a:gsLst>
            <a:gs pos="0">
              <a:srgbClr val="FF7C8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"Дети Сосновского района" </a:t>
          </a:r>
          <a:endParaRPr lang="ru-RU" sz="3200" dirty="0"/>
        </a:p>
      </dgm:t>
    </dgm:pt>
    <dgm:pt modelId="{C1D78782-23EA-4F59-8388-4E768CD84553}" type="parTrans" cxnId="{D8392D66-F4E1-461C-A9B7-59126EF0D02E}">
      <dgm:prSet/>
      <dgm:spPr/>
      <dgm:t>
        <a:bodyPr/>
        <a:lstStyle/>
        <a:p>
          <a:endParaRPr lang="ru-RU"/>
        </a:p>
      </dgm:t>
    </dgm:pt>
    <dgm:pt modelId="{5E89C830-5092-484A-9081-DB0DC7B58BA7}" type="sibTrans" cxnId="{D8392D66-F4E1-461C-A9B7-59126EF0D02E}">
      <dgm:prSet/>
      <dgm:spPr/>
      <dgm:t>
        <a:bodyPr/>
        <a:lstStyle/>
        <a:p>
          <a:endParaRPr lang="ru-RU"/>
        </a:p>
      </dgm:t>
    </dgm:pt>
    <dgm:pt modelId="{8D52FBC6-5943-4A7A-B9C2-BECA7965E6D8}" type="pres">
      <dgm:prSet presAssocID="{F0E63151-A8D2-4EAB-82CE-CC85FCB4C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B4F32-542B-418F-86FB-160795A5E6D4}" type="pres">
      <dgm:prSet presAssocID="{0BD5F977-481F-43C2-AB4B-C454979F4BEF}" presName="parentText" presStyleLbl="node1" presStyleIdx="0" presStyleCnt="1" custLinFactNeighborX="-868" custLinFactNeighborY="-6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D2EAE-10A1-4071-88DB-FA5119DAE6EE}" type="presOf" srcId="{F0E63151-A8D2-4EAB-82CE-CC85FCB4CFF0}" destId="{8D52FBC6-5943-4A7A-B9C2-BECA7965E6D8}" srcOrd="0" destOrd="0" presId="urn:microsoft.com/office/officeart/2005/8/layout/vList2"/>
    <dgm:cxn modelId="{7374926B-3A23-4042-97F0-F8E2096DC5A8}" type="presOf" srcId="{0BD5F977-481F-43C2-AB4B-C454979F4BEF}" destId="{874B4F32-542B-418F-86FB-160795A5E6D4}" srcOrd="0" destOrd="0" presId="urn:microsoft.com/office/officeart/2005/8/layout/vList2"/>
    <dgm:cxn modelId="{D8392D66-F4E1-461C-A9B7-59126EF0D02E}" srcId="{F0E63151-A8D2-4EAB-82CE-CC85FCB4CFF0}" destId="{0BD5F977-481F-43C2-AB4B-C454979F4BEF}" srcOrd="0" destOrd="0" parTransId="{C1D78782-23EA-4F59-8388-4E768CD84553}" sibTransId="{5E89C830-5092-484A-9081-DB0DC7B58BA7}"/>
    <dgm:cxn modelId="{DE4722F7-A843-4643-82F8-FCBB93C31DCB}" type="presParOf" srcId="{8D52FBC6-5943-4A7A-B9C2-BECA7965E6D8}" destId="{874B4F32-542B-418F-86FB-160795A5E6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4B79AC0-1B01-4FC4-95AA-B2380F69E536}" type="doc">
      <dgm:prSet loTypeId="urn:microsoft.com/office/officeart/2005/8/layout/vList3#18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6E278D-53AB-469D-A72A-BD4946ED2B15}">
      <dgm:prSet custT="1"/>
      <dgm:spPr/>
      <dgm:t>
        <a:bodyPr tIns="0" bIns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900" dirty="0" smtClean="0"/>
            <a:t>     </a:t>
          </a:r>
          <a:r>
            <a:rPr lang="ru-RU" sz="1900" b="1" dirty="0" smtClean="0"/>
            <a:t>"</a:t>
          </a:r>
          <a:r>
            <a:rPr lang="ru-RU" sz="1800" b="1" dirty="0" smtClean="0"/>
            <a:t>Обеспечение доступным и комфортным жильем граждан Российской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      Федерации " в Сосновском муниципальном районе на 2017–2020 годы.</a:t>
          </a:r>
          <a:endParaRPr lang="ru-RU" sz="1800" dirty="0"/>
        </a:p>
      </dgm:t>
    </dgm:pt>
    <dgm:pt modelId="{9CD6443C-DA0A-4DC6-AF15-3D9A0A5CB202}" type="parTrans" cxnId="{544E11DD-AE90-4DA6-9570-292C56381515}">
      <dgm:prSet/>
      <dgm:spPr/>
      <dgm:t>
        <a:bodyPr/>
        <a:lstStyle/>
        <a:p>
          <a:endParaRPr lang="ru-RU"/>
        </a:p>
      </dgm:t>
    </dgm:pt>
    <dgm:pt modelId="{663D98A1-8767-4B21-8D58-96BFB74EA798}" type="sibTrans" cxnId="{544E11DD-AE90-4DA6-9570-292C56381515}">
      <dgm:prSet/>
      <dgm:spPr/>
      <dgm:t>
        <a:bodyPr/>
        <a:lstStyle/>
        <a:p>
          <a:endParaRPr lang="ru-RU"/>
        </a:p>
      </dgm:t>
    </dgm:pt>
    <dgm:pt modelId="{8E397973-3755-4466-9BBD-5B41B50AB520}" type="pres">
      <dgm:prSet presAssocID="{24B79AC0-1B01-4FC4-95AA-B2380F69E5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F7AB3-68B5-40AC-84B4-9570CA473C45}" type="pres">
      <dgm:prSet presAssocID="{566E278D-53AB-469D-A72A-BD4946ED2B15}" presName="composite" presStyleCnt="0"/>
      <dgm:spPr/>
    </dgm:pt>
    <dgm:pt modelId="{619C7E04-5470-4098-AE26-2DBC753F53DA}" type="pres">
      <dgm:prSet presAssocID="{566E278D-53AB-469D-A72A-BD4946ED2B15}" presName="imgShp" presStyleLbl="fgImgPlace1" presStyleIdx="0" presStyleCnt="1" custLinFactX="-37883" custLinFactNeighborX="-1000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D22DB7-8E6B-4C6F-8A0C-DC7D15F83424}" type="pres">
      <dgm:prSet presAssocID="{566E278D-53AB-469D-A72A-BD4946ED2B15}" presName="txShp" presStyleLbl="node1" presStyleIdx="0" presStyleCnt="1" custScaleX="149515" custLinFactNeighborX="-782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1B6F25-4ABF-4D5F-BAF3-FFCAA73FA443}" type="presOf" srcId="{24B79AC0-1B01-4FC4-95AA-B2380F69E536}" destId="{8E397973-3755-4466-9BBD-5B41B50AB520}" srcOrd="0" destOrd="0" presId="urn:microsoft.com/office/officeart/2005/8/layout/vList3#18"/>
    <dgm:cxn modelId="{6288EADE-41EC-46F1-AAFE-9FB029D0A5D5}" type="presOf" srcId="{566E278D-53AB-469D-A72A-BD4946ED2B15}" destId="{7DD22DB7-8E6B-4C6F-8A0C-DC7D15F83424}" srcOrd="0" destOrd="0" presId="urn:microsoft.com/office/officeart/2005/8/layout/vList3#18"/>
    <dgm:cxn modelId="{544E11DD-AE90-4DA6-9570-292C56381515}" srcId="{24B79AC0-1B01-4FC4-95AA-B2380F69E536}" destId="{566E278D-53AB-469D-A72A-BD4946ED2B15}" srcOrd="0" destOrd="0" parTransId="{9CD6443C-DA0A-4DC6-AF15-3D9A0A5CB202}" sibTransId="{663D98A1-8767-4B21-8D58-96BFB74EA798}"/>
    <dgm:cxn modelId="{F20669F8-9374-494F-A4AF-A920F9364700}" type="presParOf" srcId="{8E397973-3755-4466-9BBD-5B41B50AB520}" destId="{75DF7AB3-68B5-40AC-84B4-9570CA473C45}" srcOrd="0" destOrd="0" presId="urn:microsoft.com/office/officeart/2005/8/layout/vList3#18"/>
    <dgm:cxn modelId="{FFF50398-B25C-4F66-94C7-61998A83D849}" type="presParOf" srcId="{75DF7AB3-68B5-40AC-84B4-9570CA473C45}" destId="{619C7E04-5470-4098-AE26-2DBC753F53DA}" srcOrd="0" destOrd="0" presId="urn:microsoft.com/office/officeart/2005/8/layout/vList3#18"/>
    <dgm:cxn modelId="{4AB825ED-CEC6-4032-B383-4B22EB267C14}" type="presParOf" srcId="{75DF7AB3-68B5-40AC-84B4-9570CA473C45}" destId="{7DD22DB7-8E6B-4C6F-8A0C-DC7D15F83424}" srcOrd="1" destOrd="0" presId="urn:microsoft.com/office/officeart/2005/8/layout/vList3#1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4B79AC0-1B01-4FC4-95AA-B2380F69E536}" type="doc">
      <dgm:prSet loTypeId="urn:microsoft.com/office/officeart/2005/8/layout/vList3#18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6E278D-53AB-469D-A72A-BD4946ED2B15}">
      <dgm:prSet custT="1"/>
      <dgm:spPr/>
      <dgm:t>
        <a:bodyPr/>
        <a:lstStyle/>
        <a:p>
          <a:pPr rtl="0"/>
          <a:r>
            <a:rPr lang="ru-RU" sz="2000" dirty="0" smtClean="0"/>
            <a:t>   </a:t>
          </a:r>
          <a:r>
            <a:rPr lang="ru-RU" sz="2000" b="1" dirty="0" smtClean="0"/>
            <a:t>"</a:t>
          </a:r>
          <a:r>
            <a:rPr lang="ru-RU" sz="1800" b="1" dirty="0" smtClean="0"/>
            <a:t>Обеспечение доступным и комфортным жильем граждан Российской Федерации " в Сосновском муниципальном районе на 2014–2020 годы.</a:t>
          </a:r>
          <a:endParaRPr lang="ru-RU" sz="1800" dirty="0"/>
        </a:p>
      </dgm:t>
    </dgm:pt>
    <dgm:pt modelId="{9CD6443C-DA0A-4DC6-AF15-3D9A0A5CB202}" type="parTrans" cxnId="{544E11DD-AE90-4DA6-9570-292C56381515}">
      <dgm:prSet/>
      <dgm:spPr/>
      <dgm:t>
        <a:bodyPr/>
        <a:lstStyle/>
        <a:p>
          <a:endParaRPr lang="ru-RU"/>
        </a:p>
      </dgm:t>
    </dgm:pt>
    <dgm:pt modelId="{663D98A1-8767-4B21-8D58-96BFB74EA798}" type="sibTrans" cxnId="{544E11DD-AE90-4DA6-9570-292C56381515}">
      <dgm:prSet/>
      <dgm:spPr/>
      <dgm:t>
        <a:bodyPr/>
        <a:lstStyle/>
        <a:p>
          <a:endParaRPr lang="ru-RU"/>
        </a:p>
      </dgm:t>
    </dgm:pt>
    <dgm:pt modelId="{8E397973-3755-4466-9BBD-5B41B50AB520}" type="pres">
      <dgm:prSet presAssocID="{24B79AC0-1B01-4FC4-95AA-B2380F69E5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F7AB3-68B5-40AC-84B4-9570CA473C45}" type="pres">
      <dgm:prSet presAssocID="{566E278D-53AB-469D-A72A-BD4946ED2B15}" presName="composite" presStyleCnt="0"/>
      <dgm:spPr/>
    </dgm:pt>
    <dgm:pt modelId="{619C7E04-5470-4098-AE26-2DBC753F53DA}" type="pres">
      <dgm:prSet presAssocID="{566E278D-53AB-469D-A72A-BD4946ED2B15}" presName="imgShp" presStyleLbl="fgImgPlace1" presStyleIdx="0" presStyleCnt="1" custLinFactNeighborX="-994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D22DB7-8E6B-4C6F-8A0C-DC7D15F83424}" type="pres">
      <dgm:prSet presAssocID="{566E278D-53AB-469D-A72A-BD4946ED2B15}" presName="txShp" presStyleLbl="node1" presStyleIdx="0" presStyleCnt="1" custScaleX="148811" custLinFactNeighborX="-782" custLinFactNeighborY="-8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53432A-E07F-440A-9AD6-8093B73DC9CB}" type="presOf" srcId="{566E278D-53AB-469D-A72A-BD4946ED2B15}" destId="{7DD22DB7-8E6B-4C6F-8A0C-DC7D15F83424}" srcOrd="0" destOrd="0" presId="urn:microsoft.com/office/officeart/2005/8/layout/vList3#18"/>
    <dgm:cxn modelId="{B0C84615-6C92-4543-B9EA-21F606EE05AF}" type="presOf" srcId="{24B79AC0-1B01-4FC4-95AA-B2380F69E536}" destId="{8E397973-3755-4466-9BBD-5B41B50AB520}" srcOrd="0" destOrd="0" presId="urn:microsoft.com/office/officeart/2005/8/layout/vList3#18"/>
    <dgm:cxn modelId="{544E11DD-AE90-4DA6-9570-292C56381515}" srcId="{24B79AC0-1B01-4FC4-95AA-B2380F69E536}" destId="{566E278D-53AB-469D-A72A-BD4946ED2B15}" srcOrd="0" destOrd="0" parTransId="{9CD6443C-DA0A-4DC6-AF15-3D9A0A5CB202}" sibTransId="{663D98A1-8767-4B21-8D58-96BFB74EA798}"/>
    <dgm:cxn modelId="{C0578710-920B-46B6-9014-090CE046E0CF}" type="presParOf" srcId="{8E397973-3755-4466-9BBD-5B41B50AB520}" destId="{75DF7AB3-68B5-40AC-84B4-9570CA473C45}" srcOrd="0" destOrd="0" presId="urn:microsoft.com/office/officeart/2005/8/layout/vList3#18"/>
    <dgm:cxn modelId="{6214E0C8-3D2A-41BF-865C-19341CC5C0C0}" type="presParOf" srcId="{75DF7AB3-68B5-40AC-84B4-9570CA473C45}" destId="{619C7E04-5470-4098-AE26-2DBC753F53DA}" srcOrd="0" destOrd="0" presId="urn:microsoft.com/office/officeart/2005/8/layout/vList3#18"/>
    <dgm:cxn modelId="{B47C5287-C0E5-4A46-B567-2D09215C7D08}" type="presParOf" srcId="{75DF7AB3-68B5-40AC-84B4-9570CA473C45}" destId="{7DD22DB7-8E6B-4C6F-8A0C-DC7D15F83424}" srcOrd="1" destOrd="0" presId="urn:microsoft.com/office/officeart/2005/8/layout/vList3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0E7B7A8-3CAD-4691-9E5C-5CE6F82FF2F6}" type="doc">
      <dgm:prSet loTypeId="urn:microsoft.com/office/officeart/2005/8/layout/vList3#2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D5BB9D4-B61C-4177-84C5-1A0E9FF70642}">
      <dgm:prSet custT="1"/>
      <dgm:spPr>
        <a:solidFill>
          <a:srgbClr val="4C22E6"/>
        </a:solidFill>
      </dgm:spPr>
      <dgm:t>
        <a:bodyPr tIns="72000" bIns="14400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i="0" u="none" strike="noStrike" cap="none" spc="0" baseline="0" dirty="0" smtClean="0">
              <a:solidFill>
                <a:srgbClr val="FFFFFF"/>
              </a:solidFill>
              <a:uFillTx/>
              <a:latin typeface="Constantia"/>
            </a:rPr>
            <a:t>"Управление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i="0" u="none" strike="noStrike" cap="none" spc="0" baseline="0" dirty="0" smtClean="0">
              <a:solidFill>
                <a:srgbClr val="FFFFFF"/>
              </a:solidFill>
              <a:uFillTx/>
              <a:latin typeface="Constantia"/>
            </a:rPr>
            <a:t>муниципальными финансами"</a:t>
          </a:r>
          <a:endParaRPr lang="ru-RU" sz="2400" dirty="0"/>
        </a:p>
      </dgm:t>
    </dgm:pt>
    <dgm:pt modelId="{D9AA54CE-A58B-4936-950D-91DE21C3F615}" type="parTrans" cxnId="{63671CE6-F699-44CD-BB54-1BC2DD5C9AEA}">
      <dgm:prSet/>
      <dgm:spPr/>
      <dgm:t>
        <a:bodyPr/>
        <a:lstStyle/>
        <a:p>
          <a:endParaRPr lang="ru-RU"/>
        </a:p>
      </dgm:t>
    </dgm:pt>
    <dgm:pt modelId="{52FDD4F6-2AAF-4C3B-B14A-7D0CE0417FE9}" type="sibTrans" cxnId="{63671CE6-F699-44CD-BB54-1BC2DD5C9AEA}">
      <dgm:prSet/>
      <dgm:spPr/>
      <dgm:t>
        <a:bodyPr/>
        <a:lstStyle/>
        <a:p>
          <a:endParaRPr lang="ru-RU"/>
        </a:p>
      </dgm:t>
    </dgm:pt>
    <dgm:pt modelId="{8074FF58-117F-4C7D-BFDA-87000FC621D2}" type="pres">
      <dgm:prSet presAssocID="{20E7B7A8-3CAD-4691-9E5C-5CE6F82FF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083C3-9A93-4880-B118-45147576ED52}" type="pres">
      <dgm:prSet presAssocID="{5D5BB9D4-B61C-4177-84C5-1A0E9FF70642}" presName="composite" presStyleCnt="0"/>
      <dgm:spPr/>
    </dgm:pt>
    <dgm:pt modelId="{3C558D62-BF8B-4395-B61C-8D387105CACC}" type="pres">
      <dgm:prSet presAssocID="{5D5BB9D4-B61C-4177-84C5-1A0E9FF70642}" presName="imgShp" presStyleLbl="fgImgPlace1" presStyleIdx="0" presStyleCnt="1" custLinFactNeighborX="-61551" custLinFactNeighborY="9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43E6D9-49E4-4BCD-8D46-92E2DD5C3563}" type="pres">
      <dgm:prSet presAssocID="{5D5BB9D4-B61C-4177-84C5-1A0E9FF70642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0944E-1564-4769-B572-02E6928BBF89}" type="presOf" srcId="{5D5BB9D4-B61C-4177-84C5-1A0E9FF70642}" destId="{8E43E6D9-49E4-4BCD-8D46-92E2DD5C3563}" srcOrd="0" destOrd="0" presId="urn:microsoft.com/office/officeart/2005/8/layout/vList3#21"/>
    <dgm:cxn modelId="{63671CE6-F699-44CD-BB54-1BC2DD5C9AEA}" srcId="{20E7B7A8-3CAD-4691-9E5C-5CE6F82FF2F6}" destId="{5D5BB9D4-B61C-4177-84C5-1A0E9FF70642}" srcOrd="0" destOrd="0" parTransId="{D9AA54CE-A58B-4936-950D-91DE21C3F615}" sibTransId="{52FDD4F6-2AAF-4C3B-B14A-7D0CE0417FE9}"/>
    <dgm:cxn modelId="{AD5817B4-8B25-40F6-B6B8-7EB77FEF19AD}" type="presOf" srcId="{20E7B7A8-3CAD-4691-9E5C-5CE6F82FF2F6}" destId="{8074FF58-117F-4C7D-BFDA-87000FC621D2}" srcOrd="0" destOrd="0" presId="urn:microsoft.com/office/officeart/2005/8/layout/vList3#21"/>
    <dgm:cxn modelId="{15821540-675C-4BF3-B7B3-87043CA5FDBD}" type="presParOf" srcId="{8074FF58-117F-4C7D-BFDA-87000FC621D2}" destId="{924083C3-9A93-4880-B118-45147576ED52}" srcOrd="0" destOrd="0" presId="urn:microsoft.com/office/officeart/2005/8/layout/vList3#21"/>
    <dgm:cxn modelId="{D28DBECF-6166-46C3-960B-E7144974403A}" type="presParOf" srcId="{924083C3-9A93-4880-B118-45147576ED52}" destId="{3C558D62-BF8B-4395-B61C-8D387105CACC}" srcOrd="0" destOrd="0" presId="urn:microsoft.com/office/officeart/2005/8/layout/vList3#21"/>
    <dgm:cxn modelId="{D3CFD955-9D71-42BB-B18D-5B29CF2D1ADF}" type="presParOf" srcId="{924083C3-9A93-4880-B118-45147576ED52}" destId="{8E43E6D9-49E4-4BCD-8D46-92E2DD5C3563}" srcOrd="1" destOrd="0" presId="urn:microsoft.com/office/officeart/2005/8/layout/vList3#2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0E7B7A8-3CAD-4691-9E5C-5CE6F82FF2F6}" type="doc">
      <dgm:prSet loTypeId="urn:microsoft.com/office/officeart/2005/8/layout/vList3#2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D5BB9D4-B61C-4177-84C5-1A0E9FF70642}">
      <dgm:prSet custT="1"/>
      <dgm:spPr>
        <a:solidFill>
          <a:srgbClr val="4C22E6"/>
        </a:solidFill>
      </dgm:spPr>
      <dgm:t>
        <a:bodyPr tIns="72000" bIns="14400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i="0" u="none" strike="noStrike" cap="none" spc="0" baseline="0" dirty="0" smtClean="0">
              <a:solidFill>
                <a:srgbClr val="FFFFFF"/>
              </a:solidFill>
              <a:uFillTx/>
              <a:latin typeface="Constantia"/>
            </a:rPr>
            <a:t>"Управление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i="0" u="none" strike="noStrike" cap="none" spc="0" baseline="0" dirty="0" smtClean="0">
              <a:solidFill>
                <a:srgbClr val="FFFFFF"/>
              </a:solidFill>
              <a:uFillTx/>
              <a:latin typeface="Constantia"/>
            </a:rPr>
            <a:t>муниципальными финансами"</a:t>
          </a:r>
          <a:endParaRPr lang="ru-RU" sz="2400" dirty="0"/>
        </a:p>
      </dgm:t>
    </dgm:pt>
    <dgm:pt modelId="{D9AA54CE-A58B-4936-950D-91DE21C3F615}" type="parTrans" cxnId="{63671CE6-F699-44CD-BB54-1BC2DD5C9AEA}">
      <dgm:prSet/>
      <dgm:spPr/>
      <dgm:t>
        <a:bodyPr/>
        <a:lstStyle/>
        <a:p>
          <a:endParaRPr lang="ru-RU"/>
        </a:p>
      </dgm:t>
    </dgm:pt>
    <dgm:pt modelId="{52FDD4F6-2AAF-4C3B-B14A-7D0CE0417FE9}" type="sibTrans" cxnId="{63671CE6-F699-44CD-BB54-1BC2DD5C9AEA}">
      <dgm:prSet/>
      <dgm:spPr/>
      <dgm:t>
        <a:bodyPr/>
        <a:lstStyle/>
        <a:p>
          <a:endParaRPr lang="ru-RU"/>
        </a:p>
      </dgm:t>
    </dgm:pt>
    <dgm:pt modelId="{8074FF58-117F-4C7D-BFDA-87000FC621D2}" type="pres">
      <dgm:prSet presAssocID="{20E7B7A8-3CAD-4691-9E5C-5CE6F82FF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083C3-9A93-4880-B118-45147576ED52}" type="pres">
      <dgm:prSet presAssocID="{5D5BB9D4-B61C-4177-84C5-1A0E9FF70642}" presName="composite" presStyleCnt="0"/>
      <dgm:spPr/>
    </dgm:pt>
    <dgm:pt modelId="{3C558D62-BF8B-4395-B61C-8D387105CACC}" type="pres">
      <dgm:prSet presAssocID="{5D5BB9D4-B61C-4177-84C5-1A0E9FF70642}" presName="imgShp" presStyleLbl="fgImgPlace1" presStyleIdx="0" presStyleCnt="1" custLinFactNeighborX="-61551" custLinFactNeighborY="9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43E6D9-49E4-4BCD-8D46-92E2DD5C3563}" type="pres">
      <dgm:prSet presAssocID="{5D5BB9D4-B61C-4177-84C5-1A0E9FF70642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FBD1C-75E0-4E3B-998F-D3372942DDA3}" type="presOf" srcId="{20E7B7A8-3CAD-4691-9E5C-5CE6F82FF2F6}" destId="{8074FF58-117F-4C7D-BFDA-87000FC621D2}" srcOrd="0" destOrd="0" presId="urn:microsoft.com/office/officeart/2005/8/layout/vList3#21"/>
    <dgm:cxn modelId="{63671CE6-F699-44CD-BB54-1BC2DD5C9AEA}" srcId="{20E7B7A8-3CAD-4691-9E5C-5CE6F82FF2F6}" destId="{5D5BB9D4-B61C-4177-84C5-1A0E9FF70642}" srcOrd="0" destOrd="0" parTransId="{D9AA54CE-A58B-4936-950D-91DE21C3F615}" sibTransId="{52FDD4F6-2AAF-4C3B-B14A-7D0CE0417FE9}"/>
    <dgm:cxn modelId="{652B2AA1-A707-43ED-AD3E-4410C1033259}" type="presOf" srcId="{5D5BB9D4-B61C-4177-84C5-1A0E9FF70642}" destId="{8E43E6D9-49E4-4BCD-8D46-92E2DD5C3563}" srcOrd="0" destOrd="0" presId="urn:microsoft.com/office/officeart/2005/8/layout/vList3#21"/>
    <dgm:cxn modelId="{0AB6DEBB-D012-4063-86E9-878C0E483B29}" type="presParOf" srcId="{8074FF58-117F-4C7D-BFDA-87000FC621D2}" destId="{924083C3-9A93-4880-B118-45147576ED52}" srcOrd="0" destOrd="0" presId="urn:microsoft.com/office/officeart/2005/8/layout/vList3#21"/>
    <dgm:cxn modelId="{54B5F4EC-4333-423E-B94B-C4D13C0B79AA}" type="presParOf" srcId="{924083C3-9A93-4880-B118-45147576ED52}" destId="{3C558D62-BF8B-4395-B61C-8D387105CACC}" srcOrd="0" destOrd="0" presId="urn:microsoft.com/office/officeart/2005/8/layout/vList3#21"/>
    <dgm:cxn modelId="{2369E26B-A222-4104-A606-41E7CDEFFAE5}" type="presParOf" srcId="{924083C3-9A93-4880-B118-45147576ED52}" destId="{8E43E6D9-49E4-4BCD-8D46-92E2DD5C3563}" srcOrd="1" destOrd="0" presId="urn:microsoft.com/office/officeart/2005/8/layout/vList3#2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FD2D61A-1254-4377-836A-84E8AF8746C9}" type="doc">
      <dgm:prSet loTypeId="urn:microsoft.com/office/officeart/2005/8/layout/vList3#20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E22994-E9B0-4EEA-95ED-6FF10B845591}">
      <dgm:prSet/>
      <dgm:spPr/>
      <dgm:t>
        <a:bodyPr/>
        <a:lstStyle/>
        <a:p>
          <a:pPr rtl="0"/>
          <a:r>
            <a:rPr lang="ru-RU" b="1" dirty="0" smtClean="0"/>
            <a:t>"Крепкая семья".</a:t>
          </a:r>
          <a:endParaRPr lang="ru-RU" dirty="0"/>
        </a:p>
      </dgm:t>
    </dgm:pt>
    <dgm:pt modelId="{02C5A736-B60F-4531-A610-550FA37710A8}" type="parTrans" cxnId="{A7D5E8D5-80B3-4B66-8B8D-1E0E53FC0E7D}">
      <dgm:prSet/>
      <dgm:spPr/>
      <dgm:t>
        <a:bodyPr/>
        <a:lstStyle/>
        <a:p>
          <a:endParaRPr lang="ru-RU"/>
        </a:p>
      </dgm:t>
    </dgm:pt>
    <dgm:pt modelId="{795A2932-33FA-4460-BF72-CFAEB2848BF7}" type="sibTrans" cxnId="{A7D5E8D5-80B3-4B66-8B8D-1E0E53FC0E7D}">
      <dgm:prSet/>
      <dgm:spPr/>
      <dgm:t>
        <a:bodyPr/>
        <a:lstStyle/>
        <a:p>
          <a:endParaRPr lang="ru-RU"/>
        </a:p>
      </dgm:t>
    </dgm:pt>
    <dgm:pt modelId="{F33867CF-7B5D-4E3F-8AEE-DC33941C3D31}" type="pres">
      <dgm:prSet presAssocID="{8FD2D61A-1254-4377-836A-84E8AF874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13352-17E8-455E-AA4D-29CC7F44714E}" type="pres">
      <dgm:prSet presAssocID="{08E22994-E9B0-4EEA-95ED-6FF10B845591}" presName="composite" presStyleCnt="0"/>
      <dgm:spPr/>
    </dgm:pt>
    <dgm:pt modelId="{F7E258C7-9E0F-4628-8539-EE53E4B21D1D}" type="pres">
      <dgm:prSet presAssocID="{08E22994-E9B0-4EEA-95ED-6FF10B845591}" presName="imgShp" presStyleLbl="fgImgPlace1" presStyleIdx="0" presStyleCnt="1" custLinFactNeighborX="-66852" custLinFactNeighborY="-52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829104-5340-4F0E-82A5-3D7AEF48EDE1}" type="pres">
      <dgm:prSet presAssocID="{08E22994-E9B0-4EEA-95ED-6FF10B845591}" presName="txShp" presStyleLbl="node1" presStyleIdx="0" presStyleCnt="1" custScaleX="13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6FCF3-57D7-41E9-8799-62D54555ABBF}" type="presOf" srcId="{08E22994-E9B0-4EEA-95ED-6FF10B845591}" destId="{75829104-5340-4F0E-82A5-3D7AEF48EDE1}" srcOrd="0" destOrd="0" presId="urn:microsoft.com/office/officeart/2005/8/layout/vList3#20"/>
    <dgm:cxn modelId="{BACFEAA7-3C4A-4B0E-A31D-180B52E5D311}" type="presOf" srcId="{8FD2D61A-1254-4377-836A-84E8AF8746C9}" destId="{F33867CF-7B5D-4E3F-8AEE-DC33941C3D31}" srcOrd="0" destOrd="0" presId="urn:microsoft.com/office/officeart/2005/8/layout/vList3#20"/>
    <dgm:cxn modelId="{A7D5E8D5-80B3-4B66-8B8D-1E0E53FC0E7D}" srcId="{8FD2D61A-1254-4377-836A-84E8AF8746C9}" destId="{08E22994-E9B0-4EEA-95ED-6FF10B845591}" srcOrd="0" destOrd="0" parTransId="{02C5A736-B60F-4531-A610-550FA37710A8}" sibTransId="{795A2932-33FA-4460-BF72-CFAEB2848BF7}"/>
    <dgm:cxn modelId="{C53EB583-E751-4FEC-BE13-8C13963DBD8C}" type="presParOf" srcId="{F33867CF-7B5D-4E3F-8AEE-DC33941C3D31}" destId="{39113352-17E8-455E-AA4D-29CC7F44714E}" srcOrd="0" destOrd="0" presId="urn:microsoft.com/office/officeart/2005/8/layout/vList3#20"/>
    <dgm:cxn modelId="{4984A92B-CC83-4F93-AFF7-6E236177261A}" type="presParOf" srcId="{39113352-17E8-455E-AA4D-29CC7F44714E}" destId="{F7E258C7-9E0F-4628-8539-EE53E4B21D1D}" srcOrd="0" destOrd="0" presId="urn:microsoft.com/office/officeart/2005/8/layout/vList3#20"/>
    <dgm:cxn modelId="{CDDB1F0A-1582-4C97-BF73-7A07DBA70A42}" type="presParOf" srcId="{39113352-17E8-455E-AA4D-29CC7F44714E}" destId="{75829104-5340-4F0E-82A5-3D7AEF48EDE1}" srcOrd="1" destOrd="0" presId="urn:microsoft.com/office/officeart/2005/8/layout/vList3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68F018E-2A63-4454-A21D-2D26F78F7F53}" type="doc">
      <dgm:prSet loTypeId="urn:microsoft.com/office/officeart/2005/8/layout/vList4#3" loCatId="list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429C4F-F723-400F-8772-BBE31D17AA24}" type="pres">
      <dgm:prSet presAssocID="{668F018E-2A63-4454-A21D-2D26F78F7F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EAE3D-CAB6-4F1F-B3D3-DF3639A9E68A}" type="presOf" srcId="{668F018E-2A63-4454-A21D-2D26F78F7F53}" destId="{92429C4F-F723-400F-8772-BBE31D17AA24}" srcOrd="0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0E7B7A8-3CAD-4691-9E5C-5CE6F82FF2F6}" type="doc">
      <dgm:prSet loTypeId="urn:microsoft.com/office/officeart/2005/8/layout/vList3#2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D5BB9D4-B61C-4177-84C5-1A0E9FF70642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"Развитие сети автомобильных дорог в Сосновском муниципальном районе "</a:t>
          </a:r>
          <a:endParaRPr lang="ru-RU" dirty="0"/>
        </a:p>
      </dgm:t>
    </dgm:pt>
    <dgm:pt modelId="{D9AA54CE-A58B-4936-950D-91DE21C3F615}" type="parTrans" cxnId="{63671CE6-F699-44CD-BB54-1BC2DD5C9AEA}">
      <dgm:prSet/>
      <dgm:spPr/>
      <dgm:t>
        <a:bodyPr/>
        <a:lstStyle/>
        <a:p>
          <a:endParaRPr lang="ru-RU"/>
        </a:p>
      </dgm:t>
    </dgm:pt>
    <dgm:pt modelId="{52FDD4F6-2AAF-4C3B-B14A-7D0CE0417FE9}" type="sibTrans" cxnId="{63671CE6-F699-44CD-BB54-1BC2DD5C9AEA}">
      <dgm:prSet/>
      <dgm:spPr/>
      <dgm:t>
        <a:bodyPr/>
        <a:lstStyle/>
        <a:p>
          <a:endParaRPr lang="ru-RU"/>
        </a:p>
      </dgm:t>
    </dgm:pt>
    <dgm:pt modelId="{8074FF58-117F-4C7D-BFDA-87000FC621D2}" type="pres">
      <dgm:prSet presAssocID="{20E7B7A8-3CAD-4691-9E5C-5CE6F82FF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083C3-9A93-4880-B118-45147576ED52}" type="pres">
      <dgm:prSet presAssocID="{5D5BB9D4-B61C-4177-84C5-1A0E9FF70642}" presName="composite" presStyleCnt="0"/>
      <dgm:spPr/>
    </dgm:pt>
    <dgm:pt modelId="{3C558D62-BF8B-4395-B61C-8D387105CACC}" type="pres">
      <dgm:prSet presAssocID="{5D5BB9D4-B61C-4177-84C5-1A0E9FF70642}" presName="imgShp" presStyleLbl="fgImgPlace1" presStyleIdx="0" presStyleCnt="1" custLinFactX="-27211" custLinFactNeighborX="-100000" custLinFactNeighborY="13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43E6D9-49E4-4BCD-8D46-92E2DD5C3563}" type="pres">
      <dgm:prSet presAssocID="{5D5BB9D4-B61C-4177-84C5-1A0E9FF70642}" presName="txShp" presStyleLbl="node1" presStyleIdx="0" presStyleCnt="1" custScaleX="14048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8A99D-8EFF-4775-A496-8071B4AF5AEE}" type="presOf" srcId="{20E7B7A8-3CAD-4691-9E5C-5CE6F82FF2F6}" destId="{8074FF58-117F-4C7D-BFDA-87000FC621D2}" srcOrd="0" destOrd="0" presId="urn:microsoft.com/office/officeart/2005/8/layout/vList3#23"/>
    <dgm:cxn modelId="{63671CE6-F699-44CD-BB54-1BC2DD5C9AEA}" srcId="{20E7B7A8-3CAD-4691-9E5C-5CE6F82FF2F6}" destId="{5D5BB9D4-B61C-4177-84C5-1A0E9FF70642}" srcOrd="0" destOrd="0" parTransId="{D9AA54CE-A58B-4936-950D-91DE21C3F615}" sibTransId="{52FDD4F6-2AAF-4C3B-B14A-7D0CE0417FE9}"/>
    <dgm:cxn modelId="{FCD101D6-3F4B-40ED-984F-B940F1D4F09A}" type="presOf" srcId="{5D5BB9D4-B61C-4177-84C5-1A0E9FF70642}" destId="{8E43E6D9-49E4-4BCD-8D46-92E2DD5C3563}" srcOrd="0" destOrd="0" presId="urn:microsoft.com/office/officeart/2005/8/layout/vList3#23"/>
    <dgm:cxn modelId="{1E0A697D-EABB-402A-AC8C-259C5E08A031}" type="presParOf" srcId="{8074FF58-117F-4C7D-BFDA-87000FC621D2}" destId="{924083C3-9A93-4880-B118-45147576ED52}" srcOrd="0" destOrd="0" presId="urn:microsoft.com/office/officeart/2005/8/layout/vList3#23"/>
    <dgm:cxn modelId="{2A6F41E3-709B-4CCE-9B8E-0F208538BA07}" type="presParOf" srcId="{924083C3-9A93-4880-B118-45147576ED52}" destId="{3C558D62-BF8B-4395-B61C-8D387105CACC}" srcOrd="0" destOrd="0" presId="urn:microsoft.com/office/officeart/2005/8/layout/vList3#23"/>
    <dgm:cxn modelId="{618F1FA6-667F-4F57-8D16-0F911117E699}" type="presParOf" srcId="{924083C3-9A93-4880-B118-45147576ED52}" destId="{8E43E6D9-49E4-4BCD-8D46-92E2DD5C3563}" srcOrd="1" destOrd="0" presId="urn:microsoft.com/office/officeart/2005/8/layout/vList3#2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 </a:t>
          </a:r>
          <a:r>
            <a:rPr lang="ru-RU" sz="2800" b="1" dirty="0" smtClean="0"/>
            <a:t>Динамика исполнения доходов бюджета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за 2016- 2018годы</a:t>
          </a:r>
          <a:endParaRPr lang="ru-RU" sz="2800" b="1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322" custLinFactNeighborX="-100000" custLinFactNeighborY="-4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42783" custLinFactNeighborX="1776" custLinFactNeighborY="-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03365-D26C-4C3C-B3FB-1C01268EB72A}" type="presOf" srcId="{9A29B317-C341-4B1B-904B-E6A39F746460}" destId="{118AB268-E2CE-43A4-9A7D-333E8BE7DFCA}" srcOrd="0" destOrd="0" presId="urn:microsoft.com/office/officeart/2005/8/layout/vList3#2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790A8CBA-C8B9-46EB-A42C-C12771579763}" type="presOf" srcId="{405A658F-AB2B-42E2-92DF-63FBB0DE4826}" destId="{08A57E80-E481-4462-8CDD-0FE725A9A50A}" srcOrd="0" destOrd="0" presId="urn:microsoft.com/office/officeart/2005/8/layout/vList3#2"/>
    <dgm:cxn modelId="{47DC10EB-8D34-4511-8B76-83822B3795A0}" type="presParOf" srcId="{118AB268-E2CE-43A4-9A7D-333E8BE7DFCA}" destId="{60B792E8-678B-43C0-9B85-28DC7949612B}" srcOrd="0" destOrd="0" presId="urn:microsoft.com/office/officeart/2005/8/layout/vList3#2"/>
    <dgm:cxn modelId="{4A09990C-AB71-4130-8840-9824390FC0EB}" type="presParOf" srcId="{60B792E8-678B-43C0-9B85-28DC7949612B}" destId="{49950A56-91E3-4445-A014-2F35248D7A28}" srcOrd="0" destOrd="0" presId="urn:microsoft.com/office/officeart/2005/8/layout/vList3#2"/>
    <dgm:cxn modelId="{8A7BAFBD-1D52-4229-B37F-F9FB80AC4783}" type="presParOf" srcId="{60B792E8-678B-43C0-9B85-28DC7949612B}" destId="{08A57E80-E481-4462-8CDD-0FE725A9A50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68F018E-2A63-4454-A21D-2D26F78F7F53}" type="doc">
      <dgm:prSet loTypeId="urn:microsoft.com/office/officeart/2005/8/layout/vList4#4" loCatId="list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429C4F-F723-400F-8772-BBE31D17AA24}" type="pres">
      <dgm:prSet presAssocID="{668F018E-2A63-4454-A21D-2D26F78F7F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AEB23-B31F-4FB7-87BC-00C716887772}" type="presOf" srcId="{668F018E-2A63-4454-A21D-2D26F78F7F53}" destId="{92429C4F-F723-400F-8772-BBE31D17AA24}" srcOrd="0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20E7B7A8-3CAD-4691-9E5C-5CE6F82FF2F6}" type="doc">
      <dgm:prSet loTypeId="urn:microsoft.com/office/officeart/2005/8/layout/vList3#2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D5BB9D4-B61C-4177-84C5-1A0E9FF70642}">
      <dgm:prSet/>
      <dgm:spPr/>
      <dgm:t>
        <a:bodyPr/>
        <a:lstStyle/>
        <a:p>
          <a:pPr rtl="0"/>
          <a:r>
            <a:rPr lang="ru-RU" b="1" dirty="0" smtClean="0"/>
            <a:t>"Повышение безопасности дорожного движения в Сосновском муниципальном районе"</a:t>
          </a:r>
          <a:endParaRPr lang="ru-RU" dirty="0"/>
        </a:p>
      </dgm:t>
    </dgm:pt>
    <dgm:pt modelId="{D9AA54CE-A58B-4936-950D-91DE21C3F615}" type="parTrans" cxnId="{63671CE6-F699-44CD-BB54-1BC2DD5C9AEA}">
      <dgm:prSet/>
      <dgm:spPr/>
      <dgm:t>
        <a:bodyPr/>
        <a:lstStyle/>
        <a:p>
          <a:endParaRPr lang="ru-RU"/>
        </a:p>
      </dgm:t>
    </dgm:pt>
    <dgm:pt modelId="{52FDD4F6-2AAF-4C3B-B14A-7D0CE0417FE9}" type="sibTrans" cxnId="{63671CE6-F699-44CD-BB54-1BC2DD5C9AEA}">
      <dgm:prSet/>
      <dgm:spPr/>
      <dgm:t>
        <a:bodyPr/>
        <a:lstStyle/>
        <a:p>
          <a:endParaRPr lang="ru-RU"/>
        </a:p>
      </dgm:t>
    </dgm:pt>
    <dgm:pt modelId="{8074FF58-117F-4C7D-BFDA-87000FC621D2}" type="pres">
      <dgm:prSet presAssocID="{20E7B7A8-3CAD-4691-9E5C-5CE6F82FF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083C3-9A93-4880-B118-45147576ED52}" type="pres">
      <dgm:prSet presAssocID="{5D5BB9D4-B61C-4177-84C5-1A0E9FF70642}" presName="composite" presStyleCnt="0"/>
      <dgm:spPr/>
    </dgm:pt>
    <dgm:pt modelId="{3C558D62-BF8B-4395-B61C-8D387105CACC}" type="pres">
      <dgm:prSet presAssocID="{5D5BB9D4-B61C-4177-84C5-1A0E9FF70642}" presName="imgShp" presStyleLbl="fgImgPlace1" presStyleIdx="0" presStyleCnt="1" custLinFactNeighborX="-778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43E6D9-49E4-4BCD-8D46-92E2DD5C3563}" type="pres">
      <dgm:prSet presAssocID="{5D5BB9D4-B61C-4177-84C5-1A0E9FF70642}" presName="txShp" presStyleLbl="node1" presStyleIdx="0" presStyleCnt="1" custScaleX="145032" custScaleY="100000" custLinFactNeighborX="-1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71CE6-F699-44CD-BB54-1BC2DD5C9AEA}" srcId="{20E7B7A8-3CAD-4691-9E5C-5CE6F82FF2F6}" destId="{5D5BB9D4-B61C-4177-84C5-1A0E9FF70642}" srcOrd="0" destOrd="0" parTransId="{D9AA54CE-A58B-4936-950D-91DE21C3F615}" sibTransId="{52FDD4F6-2AAF-4C3B-B14A-7D0CE0417FE9}"/>
    <dgm:cxn modelId="{E55C9AEA-8730-40B5-B113-DF87A3D8020C}" type="presOf" srcId="{20E7B7A8-3CAD-4691-9E5C-5CE6F82FF2F6}" destId="{8074FF58-117F-4C7D-BFDA-87000FC621D2}" srcOrd="0" destOrd="0" presId="urn:microsoft.com/office/officeart/2005/8/layout/vList3#24"/>
    <dgm:cxn modelId="{C6FC43E9-CD93-40DC-9925-3292CE829308}" type="presOf" srcId="{5D5BB9D4-B61C-4177-84C5-1A0E9FF70642}" destId="{8E43E6D9-49E4-4BCD-8D46-92E2DD5C3563}" srcOrd="0" destOrd="0" presId="urn:microsoft.com/office/officeart/2005/8/layout/vList3#24"/>
    <dgm:cxn modelId="{5F08EA51-A1A7-4A78-AA0A-4751AD45F6A2}" type="presParOf" srcId="{8074FF58-117F-4C7D-BFDA-87000FC621D2}" destId="{924083C3-9A93-4880-B118-45147576ED52}" srcOrd="0" destOrd="0" presId="urn:microsoft.com/office/officeart/2005/8/layout/vList3#24"/>
    <dgm:cxn modelId="{228BEF5E-B9BC-4C6C-8CFE-C783040A2E15}" type="presParOf" srcId="{924083C3-9A93-4880-B118-45147576ED52}" destId="{3C558D62-BF8B-4395-B61C-8D387105CACC}" srcOrd="0" destOrd="0" presId="urn:microsoft.com/office/officeart/2005/8/layout/vList3#24"/>
    <dgm:cxn modelId="{CF1C35C2-EE4F-4BFC-A6C9-0BAE5D57DE9C}" type="presParOf" srcId="{924083C3-9A93-4880-B118-45147576ED52}" destId="{8E43E6D9-49E4-4BCD-8D46-92E2DD5C3563}" srcOrd="1" destOrd="0" presId="urn:microsoft.com/office/officeart/2005/8/layout/vList3#2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68F018E-2A63-4454-A21D-2D26F78F7F53}" type="doc">
      <dgm:prSet loTypeId="urn:microsoft.com/office/officeart/2005/8/layout/vList4#5" loCatId="list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429C4F-F723-400F-8772-BBE31D17AA24}" type="pres">
      <dgm:prSet presAssocID="{668F018E-2A63-4454-A21D-2D26F78F7F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525D2-62A3-4F08-AC31-9755AC96DF9C}" type="presOf" srcId="{668F018E-2A63-4454-A21D-2D26F78F7F53}" destId="{92429C4F-F723-400F-8772-BBE31D17AA24}" srcOrd="0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20E7B7A8-3CAD-4691-9E5C-5CE6F82FF2F6}" type="doc">
      <dgm:prSet loTypeId="urn:microsoft.com/office/officeart/2005/8/layout/vList3#2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D5BB9D4-B61C-4177-84C5-1A0E9FF70642}">
      <dgm:prSet/>
      <dgm:spPr/>
      <dgm:t>
        <a:bodyPr/>
        <a:lstStyle/>
        <a:p>
          <a:pPr rtl="0"/>
          <a:r>
            <a:rPr lang="ru-RU" b="1" dirty="0" smtClean="0"/>
            <a:t>"Оптимизация функций муниципального управления и повышение эффективности  их обеспечения"</a:t>
          </a:r>
          <a:endParaRPr lang="ru-RU" dirty="0"/>
        </a:p>
      </dgm:t>
    </dgm:pt>
    <dgm:pt modelId="{D9AA54CE-A58B-4936-950D-91DE21C3F615}" type="parTrans" cxnId="{63671CE6-F699-44CD-BB54-1BC2DD5C9AEA}">
      <dgm:prSet/>
      <dgm:spPr/>
      <dgm:t>
        <a:bodyPr/>
        <a:lstStyle/>
        <a:p>
          <a:endParaRPr lang="ru-RU"/>
        </a:p>
      </dgm:t>
    </dgm:pt>
    <dgm:pt modelId="{52FDD4F6-2AAF-4C3B-B14A-7D0CE0417FE9}" type="sibTrans" cxnId="{63671CE6-F699-44CD-BB54-1BC2DD5C9AEA}">
      <dgm:prSet/>
      <dgm:spPr/>
      <dgm:t>
        <a:bodyPr/>
        <a:lstStyle/>
        <a:p>
          <a:endParaRPr lang="ru-RU"/>
        </a:p>
      </dgm:t>
    </dgm:pt>
    <dgm:pt modelId="{8074FF58-117F-4C7D-BFDA-87000FC621D2}" type="pres">
      <dgm:prSet presAssocID="{20E7B7A8-3CAD-4691-9E5C-5CE6F82FF2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083C3-9A93-4880-B118-45147576ED52}" type="pres">
      <dgm:prSet presAssocID="{5D5BB9D4-B61C-4177-84C5-1A0E9FF70642}" presName="composite" presStyleCnt="0"/>
      <dgm:spPr/>
    </dgm:pt>
    <dgm:pt modelId="{3C558D62-BF8B-4395-B61C-8D387105CACC}" type="pres">
      <dgm:prSet presAssocID="{5D5BB9D4-B61C-4177-84C5-1A0E9FF70642}" presName="imgShp" presStyleLbl="fgImgPlace1" presStyleIdx="0" presStyleCnt="1" custLinFactX="-27211" custLinFactNeighborX="-100000" custLinFactNeighborY="13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43E6D9-49E4-4BCD-8D46-92E2DD5C3563}" type="pres">
      <dgm:prSet presAssocID="{5D5BB9D4-B61C-4177-84C5-1A0E9FF70642}" presName="txShp" presStyleLbl="node1" presStyleIdx="0" presStyleCnt="1" custScaleX="14048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85DAD-9F04-4B9F-ADB3-B39BA1B07D28}" type="presOf" srcId="{20E7B7A8-3CAD-4691-9E5C-5CE6F82FF2F6}" destId="{8074FF58-117F-4C7D-BFDA-87000FC621D2}" srcOrd="0" destOrd="0" presId="urn:microsoft.com/office/officeart/2005/8/layout/vList3#25"/>
    <dgm:cxn modelId="{34FF0976-8FDA-4355-B4CA-3B47CBF4193C}" type="presOf" srcId="{5D5BB9D4-B61C-4177-84C5-1A0E9FF70642}" destId="{8E43E6D9-49E4-4BCD-8D46-92E2DD5C3563}" srcOrd="0" destOrd="0" presId="urn:microsoft.com/office/officeart/2005/8/layout/vList3#25"/>
    <dgm:cxn modelId="{63671CE6-F699-44CD-BB54-1BC2DD5C9AEA}" srcId="{20E7B7A8-3CAD-4691-9E5C-5CE6F82FF2F6}" destId="{5D5BB9D4-B61C-4177-84C5-1A0E9FF70642}" srcOrd="0" destOrd="0" parTransId="{D9AA54CE-A58B-4936-950D-91DE21C3F615}" sibTransId="{52FDD4F6-2AAF-4C3B-B14A-7D0CE0417FE9}"/>
    <dgm:cxn modelId="{ED945037-784B-497A-96C3-5F07522629CA}" type="presParOf" srcId="{8074FF58-117F-4C7D-BFDA-87000FC621D2}" destId="{924083C3-9A93-4880-B118-45147576ED52}" srcOrd="0" destOrd="0" presId="urn:microsoft.com/office/officeart/2005/8/layout/vList3#25"/>
    <dgm:cxn modelId="{D194145B-EFF4-462B-818F-7DD6FAF46D0B}" type="presParOf" srcId="{924083C3-9A93-4880-B118-45147576ED52}" destId="{3C558D62-BF8B-4395-B61C-8D387105CACC}" srcOrd="0" destOrd="0" presId="urn:microsoft.com/office/officeart/2005/8/layout/vList3#25"/>
    <dgm:cxn modelId="{3EA3F2C8-5B01-417A-8018-F419B504DD78}" type="presParOf" srcId="{924083C3-9A93-4880-B118-45147576ED52}" destId="{8E43E6D9-49E4-4BCD-8D46-92E2DD5C3563}" srcOrd="1" destOrd="0" presId="urn:microsoft.com/office/officeart/2005/8/layout/vList3#2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4B79AC0-1B01-4FC4-95AA-B2380F69E536}" type="doc">
      <dgm:prSet loTypeId="urn:microsoft.com/office/officeart/2005/8/layout/vList3#28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6E278D-53AB-469D-A72A-BD4946ED2B1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"Развитие муниципальной службы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в Сосновском районе"</a:t>
          </a:r>
          <a:endParaRPr lang="ru-RU" sz="2400" dirty="0"/>
        </a:p>
      </dgm:t>
    </dgm:pt>
    <dgm:pt modelId="{9CD6443C-DA0A-4DC6-AF15-3D9A0A5CB202}" type="parTrans" cxnId="{544E11DD-AE90-4DA6-9570-292C56381515}">
      <dgm:prSet/>
      <dgm:spPr/>
      <dgm:t>
        <a:bodyPr/>
        <a:lstStyle/>
        <a:p>
          <a:endParaRPr lang="ru-RU"/>
        </a:p>
      </dgm:t>
    </dgm:pt>
    <dgm:pt modelId="{663D98A1-8767-4B21-8D58-96BFB74EA798}" type="sibTrans" cxnId="{544E11DD-AE90-4DA6-9570-292C56381515}">
      <dgm:prSet/>
      <dgm:spPr/>
      <dgm:t>
        <a:bodyPr/>
        <a:lstStyle/>
        <a:p>
          <a:endParaRPr lang="ru-RU"/>
        </a:p>
      </dgm:t>
    </dgm:pt>
    <dgm:pt modelId="{8E397973-3755-4466-9BBD-5B41B50AB520}" type="pres">
      <dgm:prSet presAssocID="{24B79AC0-1B01-4FC4-95AA-B2380F69E5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F7AB3-68B5-40AC-84B4-9570CA473C45}" type="pres">
      <dgm:prSet presAssocID="{566E278D-53AB-469D-A72A-BD4946ED2B15}" presName="composite" presStyleCnt="0"/>
      <dgm:spPr/>
    </dgm:pt>
    <dgm:pt modelId="{619C7E04-5470-4098-AE26-2DBC753F53DA}" type="pres">
      <dgm:prSet presAssocID="{566E278D-53AB-469D-A72A-BD4946ED2B15}" presName="imgShp" presStyleLbl="fgImgPlace1" presStyleIdx="0" presStyleCnt="1" custLinFactNeighborX="-78467" custLinFactNeighborY="-15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D22DB7-8E6B-4C6F-8A0C-DC7D15F83424}" type="pres">
      <dgm:prSet presAssocID="{566E278D-53AB-469D-A72A-BD4946ED2B15}" presName="txShp" presStyleLbl="node1" presStyleIdx="0" presStyleCnt="1" custScaleX="147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E11DD-AE90-4DA6-9570-292C56381515}" srcId="{24B79AC0-1B01-4FC4-95AA-B2380F69E536}" destId="{566E278D-53AB-469D-A72A-BD4946ED2B15}" srcOrd="0" destOrd="0" parTransId="{9CD6443C-DA0A-4DC6-AF15-3D9A0A5CB202}" sibTransId="{663D98A1-8767-4B21-8D58-96BFB74EA798}"/>
    <dgm:cxn modelId="{B4460443-0A24-43CE-B52A-FD4A539BA746}" type="presOf" srcId="{24B79AC0-1B01-4FC4-95AA-B2380F69E536}" destId="{8E397973-3755-4466-9BBD-5B41B50AB520}" srcOrd="0" destOrd="0" presId="urn:microsoft.com/office/officeart/2005/8/layout/vList3#28"/>
    <dgm:cxn modelId="{4B32F8BE-DE23-4115-A7B8-0FB4EF6A5F3D}" type="presOf" srcId="{566E278D-53AB-469D-A72A-BD4946ED2B15}" destId="{7DD22DB7-8E6B-4C6F-8A0C-DC7D15F83424}" srcOrd="0" destOrd="0" presId="urn:microsoft.com/office/officeart/2005/8/layout/vList3#28"/>
    <dgm:cxn modelId="{A1EEE884-DEB1-44AD-B441-4D5114FF01C6}" type="presParOf" srcId="{8E397973-3755-4466-9BBD-5B41B50AB520}" destId="{75DF7AB3-68B5-40AC-84B4-9570CA473C45}" srcOrd="0" destOrd="0" presId="urn:microsoft.com/office/officeart/2005/8/layout/vList3#28"/>
    <dgm:cxn modelId="{B1DA7022-DE11-4F0D-96E3-FCDF1724F6ED}" type="presParOf" srcId="{75DF7AB3-68B5-40AC-84B4-9570CA473C45}" destId="{619C7E04-5470-4098-AE26-2DBC753F53DA}" srcOrd="0" destOrd="0" presId="urn:microsoft.com/office/officeart/2005/8/layout/vList3#28"/>
    <dgm:cxn modelId="{2FB2A440-99BF-4431-8693-CA28CA26568F}" type="presParOf" srcId="{75DF7AB3-68B5-40AC-84B4-9570CA473C45}" destId="{7DD22DB7-8E6B-4C6F-8A0C-DC7D15F83424}" srcOrd="1" destOrd="0" presId="urn:microsoft.com/office/officeart/2005/8/layout/vList3#2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AF340EB-48B2-45FB-8011-9EA62F787850}" type="doc">
      <dgm:prSet loTypeId="urn:microsoft.com/office/officeart/2005/8/layout/vList3#3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D8D981-F4A3-49E4-B807-E79F773458E2}">
      <dgm:prSet/>
      <dgm:spPr/>
      <dgm:t>
        <a:bodyPr/>
        <a:lstStyle/>
        <a:p>
          <a:pPr rtl="0"/>
          <a:r>
            <a:rPr lang="ru-RU" b="1" dirty="0" smtClean="0"/>
            <a:t>    Непрограммные направления деятельности.</a:t>
          </a:r>
          <a:endParaRPr lang="ru-RU" dirty="0"/>
        </a:p>
      </dgm:t>
    </dgm:pt>
    <dgm:pt modelId="{BE003766-9A9D-4172-A216-BC3DA0CF4208}" type="parTrans" cxnId="{5B4A5B53-EABC-4910-BB10-ED9B2D0154BD}">
      <dgm:prSet/>
      <dgm:spPr/>
      <dgm:t>
        <a:bodyPr/>
        <a:lstStyle/>
        <a:p>
          <a:endParaRPr lang="ru-RU"/>
        </a:p>
      </dgm:t>
    </dgm:pt>
    <dgm:pt modelId="{A4A76572-837F-4B5B-8746-768C19BC2E0D}" type="sibTrans" cxnId="{5B4A5B53-EABC-4910-BB10-ED9B2D0154BD}">
      <dgm:prSet/>
      <dgm:spPr/>
      <dgm:t>
        <a:bodyPr/>
        <a:lstStyle/>
        <a:p>
          <a:endParaRPr lang="ru-RU"/>
        </a:p>
      </dgm:t>
    </dgm:pt>
    <dgm:pt modelId="{06506ED0-5AFE-4734-ABD7-C3A62BD47FE3}" type="pres">
      <dgm:prSet presAssocID="{0AF340EB-48B2-45FB-8011-9EA62F78785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8722A-8F90-4400-AA4C-F21161138132}" type="pres">
      <dgm:prSet presAssocID="{24D8D981-F4A3-49E4-B807-E79F773458E2}" presName="composite" presStyleCnt="0"/>
      <dgm:spPr/>
    </dgm:pt>
    <dgm:pt modelId="{7DA59F33-4235-463B-BA6E-7C0C0B2F63BA}" type="pres">
      <dgm:prSet presAssocID="{24D8D981-F4A3-49E4-B807-E79F773458E2}" presName="imgShp" presStyleLbl="fgImgPlace1" presStyleIdx="0" presStyleCnt="1" custLinFactX="-13297" custLinFactNeighborX="-100000" custLinFactNeighborY="-1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489AAD-EDC6-48DC-B873-607C0477A318}" type="pres">
      <dgm:prSet presAssocID="{24D8D981-F4A3-49E4-B807-E79F773458E2}" presName="txShp" presStyleLbl="node1" presStyleIdx="0" presStyleCnt="1" custScaleX="145681" custLinFactNeighborX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A5B53-EABC-4910-BB10-ED9B2D0154BD}" srcId="{0AF340EB-48B2-45FB-8011-9EA62F787850}" destId="{24D8D981-F4A3-49E4-B807-E79F773458E2}" srcOrd="0" destOrd="0" parTransId="{BE003766-9A9D-4172-A216-BC3DA0CF4208}" sibTransId="{A4A76572-837F-4B5B-8746-768C19BC2E0D}"/>
    <dgm:cxn modelId="{9855DE78-7721-425D-B781-CA0EE4732D0B}" type="presOf" srcId="{0AF340EB-48B2-45FB-8011-9EA62F787850}" destId="{06506ED0-5AFE-4734-ABD7-C3A62BD47FE3}" srcOrd="0" destOrd="0" presId="urn:microsoft.com/office/officeart/2005/8/layout/vList3#33"/>
    <dgm:cxn modelId="{3BDAC8F4-9930-42AF-ABDA-5C2591EB7892}" type="presOf" srcId="{24D8D981-F4A3-49E4-B807-E79F773458E2}" destId="{1E489AAD-EDC6-48DC-B873-607C0477A318}" srcOrd="0" destOrd="0" presId="urn:microsoft.com/office/officeart/2005/8/layout/vList3#33"/>
    <dgm:cxn modelId="{D2ECAC26-2F0F-4E32-B66D-7C83DB61D2DF}" type="presParOf" srcId="{06506ED0-5AFE-4734-ABD7-C3A62BD47FE3}" destId="{4808722A-8F90-4400-AA4C-F21161138132}" srcOrd="0" destOrd="0" presId="urn:microsoft.com/office/officeart/2005/8/layout/vList3#33"/>
    <dgm:cxn modelId="{0F94179B-7AF0-41B9-A343-F4CED6BF526B}" type="presParOf" srcId="{4808722A-8F90-4400-AA4C-F21161138132}" destId="{7DA59F33-4235-463B-BA6E-7C0C0B2F63BA}" srcOrd="0" destOrd="0" presId="urn:microsoft.com/office/officeart/2005/8/layout/vList3#33"/>
    <dgm:cxn modelId="{BFCF69A6-3D72-414E-9497-93D847F18ECF}" type="presParOf" srcId="{4808722A-8F90-4400-AA4C-F21161138132}" destId="{1E489AAD-EDC6-48DC-B873-607C0477A318}" srcOrd="1" destOrd="0" presId="urn:microsoft.com/office/officeart/2005/8/layout/vList3#33"/>
  </dgm:cxnLst>
  <dgm:bg>
    <a:gradFill>
      <a:gsLst>
        <a:gs pos="0">
          <a:srgbClr val="FFF200"/>
        </a:gs>
        <a:gs pos="45000">
          <a:srgbClr val="FF7A00"/>
        </a:gs>
        <a:gs pos="70000">
          <a:srgbClr val="FF0300"/>
        </a:gs>
        <a:gs pos="100000">
          <a:srgbClr val="4D0808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FD2D61A-1254-4377-836A-84E8AF8746C9}" type="doc">
      <dgm:prSet loTypeId="urn:microsoft.com/office/officeart/2005/8/layout/vList3#6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E22994-E9B0-4EEA-95ED-6FF10B84559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3200" dirty="0" smtClean="0"/>
            <a:t>Администрация Сосновского муниципального района</a:t>
          </a:r>
          <a:r>
            <a:rPr lang="ru-RU" sz="3200" b="1" dirty="0" smtClean="0"/>
            <a:t>:</a:t>
          </a:r>
          <a:endParaRPr lang="ru-RU" sz="3200" b="1" dirty="0"/>
        </a:p>
      </dgm:t>
    </dgm:pt>
    <dgm:pt modelId="{02C5A736-B60F-4531-A610-550FA37710A8}" type="parTrans" cxnId="{A7D5E8D5-80B3-4B66-8B8D-1E0E53FC0E7D}">
      <dgm:prSet/>
      <dgm:spPr/>
      <dgm:t>
        <a:bodyPr/>
        <a:lstStyle/>
        <a:p>
          <a:endParaRPr lang="ru-RU"/>
        </a:p>
      </dgm:t>
    </dgm:pt>
    <dgm:pt modelId="{795A2932-33FA-4460-BF72-CFAEB2848BF7}" type="sibTrans" cxnId="{A7D5E8D5-80B3-4B66-8B8D-1E0E53FC0E7D}">
      <dgm:prSet/>
      <dgm:spPr/>
      <dgm:t>
        <a:bodyPr/>
        <a:lstStyle/>
        <a:p>
          <a:endParaRPr lang="ru-RU"/>
        </a:p>
      </dgm:t>
    </dgm:pt>
    <dgm:pt modelId="{F33867CF-7B5D-4E3F-8AEE-DC33941C3D31}" type="pres">
      <dgm:prSet presAssocID="{8FD2D61A-1254-4377-836A-84E8AF874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13352-17E8-455E-AA4D-29CC7F44714E}" type="pres">
      <dgm:prSet presAssocID="{08E22994-E9B0-4EEA-95ED-6FF10B845591}" presName="composite" presStyleCnt="0"/>
      <dgm:spPr/>
    </dgm:pt>
    <dgm:pt modelId="{F7E258C7-9E0F-4628-8539-EE53E4B21D1D}" type="pres">
      <dgm:prSet presAssocID="{08E22994-E9B0-4EEA-95ED-6FF10B845591}" presName="imgShp" presStyleLbl="fgImgPlace1" presStyleIdx="0" presStyleCnt="1" custLinFactNeighborX="-66852" custLinFactNeighborY="-52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829104-5340-4F0E-82A5-3D7AEF48EDE1}" type="pres">
      <dgm:prSet presAssocID="{08E22994-E9B0-4EEA-95ED-6FF10B845591}" presName="txShp" presStyleLbl="node1" presStyleIdx="0" presStyleCnt="1" custScaleX="13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9850D-4D05-473F-B844-301122B576A8}" type="presOf" srcId="{08E22994-E9B0-4EEA-95ED-6FF10B845591}" destId="{75829104-5340-4F0E-82A5-3D7AEF48EDE1}" srcOrd="0" destOrd="0" presId="urn:microsoft.com/office/officeart/2005/8/layout/vList3#63"/>
    <dgm:cxn modelId="{3EF2E903-CDF0-4BEC-9B2A-08297D246F44}" type="presOf" srcId="{8FD2D61A-1254-4377-836A-84E8AF8746C9}" destId="{F33867CF-7B5D-4E3F-8AEE-DC33941C3D31}" srcOrd="0" destOrd="0" presId="urn:microsoft.com/office/officeart/2005/8/layout/vList3#63"/>
    <dgm:cxn modelId="{A7D5E8D5-80B3-4B66-8B8D-1E0E53FC0E7D}" srcId="{8FD2D61A-1254-4377-836A-84E8AF8746C9}" destId="{08E22994-E9B0-4EEA-95ED-6FF10B845591}" srcOrd="0" destOrd="0" parTransId="{02C5A736-B60F-4531-A610-550FA37710A8}" sibTransId="{795A2932-33FA-4460-BF72-CFAEB2848BF7}"/>
    <dgm:cxn modelId="{6A9CFD08-3053-466C-974F-BD46F66ED0CA}" type="presParOf" srcId="{F33867CF-7B5D-4E3F-8AEE-DC33941C3D31}" destId="{39113352-17E8-455E-AA4D-29CC7F44714E}" srcOrd="0" destOrd="0" presId="urn:microsoft.com/office/officeart/2005/8/layout/vList3#63"/>
    <dgm:cxn modelId="{9CCD84F4-A1CD-48F5-A2BC-74552549FE87}" type="presParOf" srcId="{39113352-17E8-455E-AA4D-29CC7F44714E}" destId="{F7E258C7-9E0F-4628-8539-EE53E4B21D1D}" srcOrd="0" destOrd="0" presId="urn:microsoft.com/office/officeart/2005/8/layout/vList3#63"/>
    <dgm:cxn modelId="{EB7DBF6A-DAB2-4E38-A3BB-EFF1C29EA284}" type="presParOf" srcId="{39113352-17E8-455E-AA4D-29CC7F44714E}" destId="{75829104-5340-4F0E-82A5-3D7AEF48EDE1}" srcOrd="1" destOrd="0" presId="urn:microsoft.com/office/officeart/2005/8/layout/vList3#6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D48A044C-8B1B-4BA4-8FC9-2F522B07AF4C}" type="doc">
      <dgm:prSet loTypeId="urn:microsoft.com/office/officeart/2005/8/layout/vList3#64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7A39E1B3-25A6-483E-A2ED-CFEE665EF743}">
      <dgm:prSet phldrT="[Текст]" custT="1"/>
      <dgm:spPr>
        <a:solidFill>
          <a:srgbClr val="D07C7A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управленческие функции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8B1C75-B542-46C1-AEFD-E560C878A58F}" type="parTrans" cxnId="{81E5C209-E3DD-4552-9F71-76414FEC9BEE}">
      <dgm:prSet/>
      <dgm:spPr/>
      <dgm:t>
        <a:bodyPr/>
        <a:lstStyle/>
        <a:p>
          <a:endParaRPr lang="ru-RU"/>
        </a:p>
      </dgm:t>
    </dgm:pt>
    <dgm:pt modelId="{D202C63A-A0D5-4B8B-AD8C-17F130F25B7E}" type="sibTrans" cxnId="{81E5C209-E3DD-4552-9F71-76414FEC9BEE}">
      <dgm:prSet/>
      <dgm:spPr/>
      <dgm:t>
        <a:bodyPr/>
        <a:lstStyle/>
        <a:p>
          <a:endParaRPr lang="ru-RU"/>
        </a:p>
      </dgm:t>
    </dgm:pt>
    <dgm:pt modelId="{46DCB257-4C83-4F50-8B73-B598D19941A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Межбюджетные трансферты поселениям на выполнение  части полномочий района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C00820-F90F-4A03-8609-6D7EBD25BEE2}" type="parTrans" cxnId="{B197CA34-796A-4779-8F4D-860C6A531FF0}">
      <dgm:prSet/>
      <dgm:spPr/>
      <dgm:t>
        <a:bodyPr/>
        <a:lstStyle/>
        <a:p>
          <a:endParaRPr lang="ru-RU"/>
        </a:p>
      </dgm:t>
    </dgm:pt>
    <dgm:pt modelId="{31E7CD22-E19B-477D-A108-6B9EC91B4F64}" type="sibTrans" cxnId="{B197CA34-796A-4779-8F4D-860C6A531FF0}">
      <dgm:prSet/>
      <dgm:spPr/>
      <dgm:t>
        <a:bodyPr/>
        <a:lstStyle/>
        <a:p>
          <a:endParaRPr lang="ru-RU"/>
        </a:p>
      </dgm:t>
    </dgm:pt>
    <dgm:pt modelId="{DC8DE674-7622-46DF-84E3-91C7D63F752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функционирование МФЦ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9453A6-6CD0-4970-AC83-03D49FF7EBE1}" type="parTrans" cxnId="{7C0B42BE-6541-40E5-B0D1-EBDF758390BA}">
      <dgm:prSet/>
      <dgm:spPr/>
      <dgm:t>
        <a:bodyPr/>
        <a:lstStyle/>
        <a:p>
          <a:endParaRPr lang="ru-RU"/>
        </a:p>
      </dgm:t>
    </dgm:pt>
    <dgm:pt modelId="{307927C5-DF9C-4835-BD46-87CF92000D43}" type="sibTrans" cxnId="{7C0B42BE-6541-40E5-B0D1-EBDF758390BA}">
      <dgm:prSet/>
      <dgm:spPr/>
      <dgm:t>
        <a:bodyPr/>
        <a:lstStyle/>
        <a:p>
          <a:endParaRPr lang="ru-RU"/>
        </a:p>
      </dgm:t>
    </dgm:pt>
    <dgm:pt modelId="{4129E836-E551-4F62-B5E1-691E675AC78B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государственную регистрацию актов гражданского состояния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86D225-09CF-4E08-8ED1-8D521BB96EDD}" type="parTrans" cxnId="{AF188279-FB67-4131-9B59-A5598494F9A9}">
      <dgm:prSet/>
      <dgm:spPr/>
      <dgm:t>
        <a:bodyPr/>
        <a:lstStyle/>
        <a:p>
          <a:endParaRPr lang="ru-RU"/>
        </a:p>
      </dgm:t>
    </dgm:pt>
    <dgm:pt modelId="{05620E38-2399-4C48-BB74-105349B553F6}" type="sibTrans" cxnId="{AF188279-FB67-4131-9B59-A5598494F9A9}">
      <dgm:prSet/>
      <dgm:spPr/>
      <dgm:t>
        <a:bodyPr/>
        <a:lstStyle/>
        <a:p>
          <a:endParaRPr lang="ru-RU"/>
        </a:p>
      </dgm:t>
    </dgm:pt>
    <dgm:pt modelId="{B6FFEE91-30A8-498D-9E57-86AF8D05B85C}">
      <dgm:prSet phldrT="[Текст]" custT="1"/>
      <dgm:spPr>
        <a:solidFill>
          <a:srgbClr val="D07C7A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установку муниципальных систем оповещения и информирования населения о чрезвычайных ситуациях с учетом обслуживания </a:t>
          </a:r>
          <a:endParaRPr lang="ru-RU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7DDDE-3C66-4071-9F30-F3D713716AA4}" type="parTrans" cxnId="{CC849202-22CA-4947-BBFB-CD0D13CAABFC}">
      <dgm:prSet/>
      <dgm:spPr/>
      <dgm:t>
        <a:bodyPr/>
        <a:lstStyle/>
        <a:p>
          <a:endParaRPr lang="ru-RU"/>
        </a:p>
      </dgm:t>
    </dgm:pt>
    <dgm:pt modelId="{7D630610-ED28-430B-8959-BBE5E2156EA0}" type="sibTrans" cxnId="{CC849202-22CA-4947-BBFB-CD0D13CAABFC}">
      <dgm:prSet/>
      <dgm:spPr/>
      <dgm:t>
        <a:bodyPr/>
        <a:lstStyle/>
        <a:p>
          <a:endParaRPr lang="ru-RU"/>
        </a:p>
      </dgm:t>
    </dgm:pt>
    <dgm:pt modelId="{6B3BF5A9-3D0F-4917-B5E1-CFAAD77E91A8}" type="pres">
      <dgm:prSet presAssocID="{D48A044C-8B1B-4BA4-8FC9-2F522B07AF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7A108-9165-4E98-A0CD-898C9EC47402}" type="pres">
      <dgm:prSet presAssocID="{7A39E1B3-25A6-483E-A2ED-CFEE665EF743}" presName="composite" presStyleCnt="0"/>
      <dgm:spPr/>
    </dgm:pt>
    <dgm:pt modelId="{3DF227DB-318D-49B9-8318-A4BC5ED16EAC}" type="pres">
      <dgm:prSet presAssocID="{7A39E1B3-25A6-483E-A2ED-CFEE665EF743}" presName="imgShp" presStyleLbl="fgImgPlace1" presStyleIdx="0" presStyleCnt="5" custLinFactNeighborY="-230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E90461D-5434-4D32-ACF6-23A1C7F20D3A}" type="pres">
      <dgm:prSet presAssocID="{7A39E1B3-25A6-483E-A2ED-CFEE665EF743}" presName="txShp" presStyleLbl="node1" presStyleIdx="0" presStyleCnt="5" custScaleX="106513" custScaleY="161633" custLinFactNeighborX="-18377" custLinFactNeighborY="12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A3CB-1780-4CA0-9339-49EC5A25956B}" type="pres">
      <dgm:prSet presAssocID="{D202C63A-A0D5-4B8B-AD8C-17F130F25B7E}" presName="spacing" presStyleCnt="0"/>
      <dgm:spPr/>
    </dgm:pt>
    <dgm:pt modelId="{3E14F163-4D2F-4D61-A270-AA821A6FA128}" type="pres">
      <dgm:prSet presAssocID="{46DCB257-4C83-4F50-8B73-B598D19941A9}" presName="composite" presStyleCnt="0"/>
      <dgm:spPr/>
    </dgm:pt>
    <dgm:pt modelId="{57E2D905-BFE1-4CFF-AFB3-3FC4203A8F1D}" type="pres">
      <dgm:prSet presAssocID="{46DCB257-4C83-4F50-8B73-B598D19941A9}" presName="imgShp" presStyleLbl="fgImgPlace1" presStyleIdx="1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3100C43-5451-451F-987C-ECC4AB1032D1}" type="pres">
      <dgm:prSet presAssocID="{46DCB257-4C83-4F50-8B73-B598D19941A9}" presName="txShp" presStyleLbl="node1" presStyleIdx="1" presStyleCnt="5" custScaleX="105831" custScaleY="173967" custLinFactNeighborX="-18888" custLinFactNeighborY="1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08022-D51F-4655-A042-7A5C76067F1F}" type="pres">
      <dgm:prSet presAssocID="{31E7CD22-E19B-477D-A108-6B9EC91B4F64}" presName="spacing" presStyleCnt="0"/>
      <dgm:spPr/>
    </dgm:pt>
    <dgm:pt modelId="{A21F3CBE-381C-4ABA-808C-C83B31F4C731}" type="pres">
      <dgm:prSet presAssocID="{DC8DE674-7622-46DF-84E3-91C7D63F7521}" presName="composite" presStyleCnt="0"/>
      <dgm:spPr/>
    </dgm:pt>
    <dgm:pt modelId="{5D7F6FB8-98B1-49E1-ABA9-D1EE4BC1FE0E}" type="pres">
      <dgm:prSet presAssocID="{DC8DE674-7622-46DF-84E3-91C7D63F7521}" presName="imgShp" presStyleLbl="fgImgPlace1" presStyleIdx="2" presStyleCnt="5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03EBB27-5D76-4519-B55B-34625DF07830}" type="pres">
      <dgm:prSet presAssocID="{DC8DE674-7622-46DF-84E3-91C7D63F7521}" presName="txShp" presStyleLbl="node1" presStyleIdx="2" presStyleCnt="5" custScaleX="105985" custScaleY="110775" custLinFactNeighborX="-18773" custLinFactNeighborY="8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2ED00-DBB8-4BBD-AB1A-E594BA82D7E1}" type="pres">
      <dgm:prSet presAssocID="{307927C5-DF9C-4835-BD46-87CF92000D43}" presName="spacing" presStyleCnt="0"/>
      <dgm:spPr/>
    </dgm:pt>
    <dgm:pt modelId="{0362C544-944C-4465-994D-E1667904DC67}" type="pres">
      <dgm:prSet presAssocID="{4129E836-E551-4F62-B5E1-691E675AC78B}" presName="composite" presStyleCnt="0"/>
      <dgm:spPr/>
    </dgm:pt>
    <dgm:pt modelId="{8045F660-B2FB-4995-8ECB-F4D1305003DD}" type="pres">
      <dgm:prSet presAssocID="{4129E836-E551-4F62-B5E1-691E675AC78B}" presName="imgShp" presStyleLbl="fgImgPlace1" presStyleIdx="3" presStyleCnt="5" custScaleX="297003" custScaleY="163825" custLinFactX="-6567" custLinFactNeighborX="-100000" custLinFactNeighborY="979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BE51700-07D8-4393-A1AE-91FFF6D3C72B}" type="pres">
      <dgm:prSet presAssocID="{4129E836-E551-4F62-B5E1-691E675AC78B}" presName="txShp" presStyleLbl="node1" presStyleIdx="3" presStyleCnt="5" custScaleX="104789" custScaleY="156650" custLinFactNeighborX="-22489" custLinFactNeighborY="1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482AD-964E-47A8-8CE9-B7CABFE6DD50}" type="pres">
      <dgm:prSet presAssocID="{05620E38-2399-4C48-BB74-105349B553F6}" presName="spacing" presStyleCnt="0"/>
      <dgm:spPr/>
    </dgm:pt>
    <dgm:pt modelId="{EDA39253-6977-458A-A25D-A43970A7D401}" type="pres">
      <dgm:prSet presAssocID="{B6FFEE91-30A8-498D-9E57-86AF8D05B85C}" presName="composite" presStyleCnt="0"/>
      <dgm:spPr/>
    </dgm:pt>
    <dgm:pt modelId="{67924BAD-E247-4FA6-B555-44E43A00260A}" type="pres">
      <dgm:prSet presAssocID="{B6FFEE91-30A8-498D-9E57-86AF8D05B85C}" presName="imgShp" presStyleLbl="fgImgPlace1" presStyleIdx="4" presStyleCnt="5" custScaleX="32236" custScaleY="33194" custLinFactX="500000" custLinFactY="-300000" custLinFactNeighborX="566285" custLinFactNeighborY="-373138"/>
      <dgm:spPr>
        <a:noFill/>
      </dgm:spPr>
      <dgm:t>
        <a:bodyPr/>
        <a:lstStyle/>
        <a:p>
          <a:endParaRPr lang="ru-RU"/>
        </a:p>
      </dgm:t>
    </dgm:pt>
    <dgm:pt modelId="{339351F0-51C8-4DA0-BFBB-1BE8D8CE1EE8}" type="pres">
      <dgm:prSet presAssocID="{B6FFEE91-30A8-498D-9E57-86AF8D05B85C}" presName="txShp" presStyleLbl="node1" presStyleIdx="4" presStyleCnt="5" custScaleX="101014" custScaleY="210955" custLinFactNeighborX="-18807" custLinFactNeighborY="3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B194B-6C2E-49D4-9242-6868702FD481}" type="presOf" srcId="{DC8DE674-7622-46DF-84E3-91C7D63F7521}" destId="{903EBB27-5D76-4519-B55B-34625DF07830}" srcOrd="0" destOrd="0" presId="urn:microsoft.com/office/officeart/2005/8/layout/vList3#64"/>
    <dgm:cxn modelId="{E298DBB4-12A2-4C34-BAE3-EBBF8BDB394D}" type="presOf" srcId="{7A39E1B3-25A6-483E-A2ED-CFEE665EF743}" destId="{1E90461D-5434-4D32-ACF6-23A1C7F20D3A}" srcOrd="0" destOrd="0" presId="urn:microsoft.com/office/officeart/2005/8/layout/vList3#64"/>
    <dgm:cxn modelId="{7C0B42BE-6541-40E5-B0D1-EBDF758390BA}" srcId="{D48A044C-8B1B-4BA4-8FC9-2F522B07AF4C}" destId="{DC8DE674-7622-46DF-84E3-91C7D63F7521}" srcOrd="2" destOrd="0" parTransId="{FC9453A6-6CD0-4970-AC83-03D49FF7EBE1}" sibTransId="{307927C5-DF9C-4835-BD46-87CF92000D43}"/>
    <dgm:cxn modelId="{EE152717-01F5-4643-9AFE-388BD53B6C06}" type="presOf" srcId="{46DCB257-4C83-4F50-8B73-B598D19941A9}" destId="{73100C43-5451-451F-987C-ECC4AB1032D1}" srcOrd="0" destOrd="0" presId="urn:microsoft.com/office/officeart/2005/8/layout/vList3#64"/>
    <dgm:cxn modelId="{AF188279-FB67-4131-9B59-A5598494F9A9}" srcId="{D48A044C-8B1B-4BA4-8FC9-2F522B07AF4C}" destId="{4129E836-E551-4F62-B5E1-691E675AC78B}" srcOrd="3" destOrd="0" parTransId="{0086D225-09CF-4E08-8ED1-8D521BB96EDD}" sibTransId="{05620E38-2399-4C48-BB74-105349B553F6}"/>
    <dgm:cxn modelId="{A96CC329-AD9E-4714-9085-74592C12AFFB}" type="presOf" srcId="{4129E836-E551-4F62-B5E1-691E675AC78B}" destId="{ABE51700-07D8-4393-A1AE-91FFF6D3C72B}" srcOrd="0" destOrd="0" presId="urn:microsoft.com/office/officeart/2005/8/layout/vList3#64"/>
    <dgm:cxn modelId="{81E5C209-E3DD-4552-9F71-76414FEC9BEE}" srcId="{D48A044C-8B1B-4BA4-8FC9-2F522B07AF4C}" destId="{7A39E1B3-25A6-483E-A2ED-CFEE665EF743}" srcOrd="0" destOrd="0" parTransId="{2A8B1C75-B542-46C1-AEFD-E560C878A58F}" sibTransId="{D202C63A-A0D5-4B8B-AD8C-17F130F25B7E}"/>
    <dgm:cxn modelId="{EB51DAFD-524E-4C4B-9FFD-5DECFDE1BF13}" type="presOf" srcId="{D48A044C-8B1B-4BA4-8FC9-2F522B07AF4C}" destId="{6B3BF5A9-3D0F-4917-B5E1-CFAAD77E91A8}" srcOrd="0" destOrd="0" presId="urn:microsoft.com/office/officeart/2005/8/layout/vList3#64"/>
    <dgm:cxn modelId="{CC849202-22CA-4947-BBFB-CD0D13CAABFC}" srcId="{D48A044C-8B1B-4BA4-8FC9-2F522B07AF4C}" destId="{B6FFEE91-30A8-498D-9E57-86AF8D05B85C}" srcOrd="4" destOrd="0" parTransId="{B9A7DDDE-3C66-4071-9F30-F3D713716AA4}" sibTransId="{7D630610-ED28-430B-8959-BBE5E2156EA0}"/>
    <dgm:cxn modelId="{209359DD-BB22-4CFC-9B68-8D8F443A38FD}" type="presOf" srcId="{B6FFEE91-30A8-498D-9E57-86AF8D05B85C}" destId="{339351F0-51C8-4DA0-BFBB-1BE8D8CE1EE8}" srcOrd="0" destOrd="0" presId="urn:microsoft.com/office/officeart/2005/8/layout/vList3#64"/>
    <dgm:cxn modelId="{B197CA34-796A-4779-8F4D-860C6A531FF0}" srcId="{D48A044C-8B1B-4BA4-8FC9-2F522B07AF4C}" destId="{46DCB257-4C83-4F50-8B73-B598D19941A9}" srcOrd="1" destOrd="0" parTransId="{52C00820-F90F-4A03-8609-6D7EBD25BEE2}" sibTransId="{31E7CD22-E19B-477D-A108-6B9EC91B4F64}"/>
    <dgm:cxn modelId="{BFD3FD34-2F69-4668-AEFF-EA6B04CA0769}" type="presParOf" srcId="{6B3BF5A9-3D0F-4917-B5E1-CFAAD77E91A8}" destId="{8EB7A108-9165-4E98-A0CD-898C9EC47402}" srcOrd="0" destOrd="0" presId="urn:microsoft.com/office/officeart/2005/8/layout/vList3#64"/>
    <dgm:cxn modelId="{57A0359D-8DFC-460E-904A-08ACBE932C3A}" type="presParOf" srcId="{8EB7A108-9165-4E98-A0CD-898C9EC47402}" destId="{3DF227DB-318D-49B9-8318-A4BC5ED16EAC}" srcOrd="0" destOrd="0" presId="urn:microsoft.com/office/officeart/2005/8/layout/vList3#64"/>
    <dgm:cxn modelId="{FD6785DD-5EA7-42F0-81F4-0CFE087BA64A}" type="presParOf" srcId="{8EB7A108-9165-4E98-A0CD-898C9EC47402}" destId="{1E90461D-5434-4D32-ACF6-23A1C7F20D3A}" srcOrd="1" destOrd="0" presId="urn:microsoft.com/office/officeart/2005/8/layout/vList3#64"/>
    <dgm:cxn modelId="{3FC3E1B1-C170-40DD-AA04-C65887285DAB}" type="presParOf" srcId="{6B3BF5A9-3D0F-4917-B5E1-CFAAD77E91A8}" destId="{8E16A3CB-1780-4CA0-9339-49EC5A25956B}" srcOrd="1" destOrd="0" presId="urn:microsoft.com/office/officeart/2005/8/layout/vList3#64"/>
    <dgm:cxn modelId="{BC387D23-E425-410C-B972-8C0DEF0F9468}" type="presParOf" srcId="{6B3BF5A9-3D0F-4917-B5E1-CFAAD77E91A8}" destId="{3E14F163-4D2F-4D61-A270-AA821A6FA128}" srcOrd="2" destOrd="0" presId="urn:microsoft.com/office/officeart/2005/8/layout/vList3#64"/>
    <dgm:cxn modelId="{E7920AF4-B466-4621-BD87-FEE59D2252D2}" type="presParOf" srcId="{3E14F163-4D2F-4D61-A270-AA821A6FA128}" destId="{57E2D905-BFE1-4CFF-AFB3-3FC4203A8F1D}" srcOrd="0" destOrd="0" presId="urn:microsoft.com/office/officeart/2005/8/layout/vList3#64"/>
    <dgm:cxn modelId="{3318C1F6-705F-4BAB-A844-6A2A804298F9}" type="presParOf" srcId="{3E14F163-4D2F-4D61-A270-AA821A6FA128}" destId="{73100C43-5451-451F-987C-ECC4AB1032D1}" srcOrd="1" destOrd="0" presId="urn:microsoft.com/office/officeart/2005/8/layout/vList3#64"/>
    <dgm:cxn modelId="{CF7CEA5F-3F90-41FF-B9BB-CAB8EE9E7745}" type="presParOf" srcId="{6B3BF5A9-3D0F-4917-B5E1-CFAAD77E91A8}" destId="{16B08022-D51F-4655-A042-7A5C76067F1F}" srcOrd="3" destOrd="0" presId="urn:microsoft.com/office/officeart/2005/8/layout/vList3#64"/>
    <dgm:cxn modelId="{CE269CD7-DEB1-41C6-B961-091C04F574BF}" type="presParOf" srcId="{6B3BF5A9-3D0F-4917-B5E1-CFAAD77E91A8}" destId="{A21F3CBE-381C-4ABA-808C-C83B31F4C731}" srcOrd="4" destOrd="0" presId="urn:microsoft.com/office/officeart/2005/8/layout/vList3#64"/>
    <dgm:cxn modelId="{ECCAC20E-E376-4ABA-9DC4-66C8E3B0780A}" type="presParOf" srcId="{A21F3CBE-381C-4ABA-808C-C83B31F4C731}" destId="{5D7F6FB8-98B1-49E1-ABA9-D1EE4BC1FE0E}" srcOrd="0" destOrd="0" presId="urn:microsoft.com/office/officeart/2005/8/layout/vList3#64"/>
    <dgm:cxn modelId="{088017ED-51BF-44C4-B491-89779735314C}" type="presParOf" srcId="{A21F3CBE-381C-4ABA-808C-C83B31F4C731}" destId="{903EBB27-5D76-4519-B55B-34625DF07830}" srcOrd="1" destOrd="0" presId="urn:microsoft.com/office/officeart/2005/8/layout/vList3#64"/>
    <dgm:cxn modelId="{F9A91BDA-69C6-4DE3-9E77-43605CC642CF}" type="presParOf" srcId="{6B3BF5A9-3D0F-4917-B5E1-CFAAD77E91A8}" destId="{54F2ED00-DBB8-4BBD-AB1A-E594BA82D7E1}" srcOrd="5" destOrd="0" presId="urn:microsoft.com/office/officeart/2005/8/layout/vList3#64"/>
    <dgm:cxn modelId="{A984CD93-941C-4B5D-B32B-ADA12D78B07D}" type="presParOf" srcId="{6B3BF5A9-3D0F-4917-B5E1-CFAAD77E91A8}" destId="{0362C544-944C-4465-994D-E1667904DC67}" srcOrd="6" destOrd="0" presId="urn:microsoft.com/office/officeart/2005/8/layout/vList3#64"/>
    <dgm:cxn modelId="{A4EC2426-6F62-4213-AF28-374E89050607}" type="presParOf" srcId="{0362C544-944C-4465-994D-E1667904DC67}" destId="{8045F660-B2FB-4995-8ECB-F4D1305003DD}" srcOrd="0" destOrd="0" presId="urn:microsoft.com/office/officeart/2005/8/layout/vList3#64"/>
    <dgm:cxn modelId="{B4DDBD1D-F58B-42D3-AF02-43C7ABE80FC6}" type="presParOf" srcId="{0362C544-944C-4465-994D-E1667904DC67}" destId="{ABE51700-07D8-4393-A1AE-91FFF6D3C72B}" srcOrd="1" destOrd="0" presId="urn:microsoft.com/office/officeart/2005/8/layout/vList3#64"/>
    <dgm:cxn modelId="{7D3DCD35-FAFA-4778-A51F-069E0A39DAF0}" type="presParOf" srcId="{6B3BF5A9-3D0F-4917-B5E1-CFAAD77E91A8}" destId="{2DB482AD-964E-47A8-8CE9-B7CABFE6DD50}" srcOrd="7" destOrd="0" presId="urn:microsoft.com/office/officeart/2005/8/layout/vList3#64"/>
    <dgm:cxn modelId="{FEAE1C29-F0FC-4C73-B2AB-20A70FAC4FA6}" type="presParOf" srcId="{6B3BF5A9-3D0F-4917-B5E1-CFAAD77E91A8}" destId="{EDA39253-6977-458A-A25D-A43970A7D401}" srcOrd="8" destOrd="0" presId="urn:microsoft.com/office/officeart/2005/8/layout/vList3#64"/>
    <dgm:cxn modelId="{C85DDF57-0AD7-46BB-A17A-3CDFB52A4C66}" type="presParOf" srcId="{EDA39253-6977-458A-A25D-A43970A7D401}" destId="{67924BAD-E247-4FA6-B555-44E43A00260A}" srcOrd="0" destOrd="0" presId="urn:microsoft.com/office/officeart/2005/8/layout/vList3#64"/>
    <dgm:cxn modelId="{394BF762-8322-497B-916B-F99D6C685680}" type="presParOf" srcId="{EDA39253-6977-458A-A25D-A43970A7D401}" destId="{339351F0-51C8-4DA0-BFBB-1BE8D8CE1EE8}" srcOrd="1" destOrd="0" presId="urn:microsoft.com/office/officeart/2005/8/layout/vList3#6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6AF01BC-D72B-47CE-9BC1-30E3BA3E3FF9}" type="doc">
      <dgm:prSet loTypeId="urn:microsoft.com/office/officeart/2005/8/layout/vList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FF842415-5D3A-4949-B9D1-EDC156AD91C7}">
      <dgm:prSet phldrT="[Текст]" custT="1"/>
      <dgm:spPr>
        <a:solidFill>
          <a:srgbClr val="CF7977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66,578 млн. руб.</a:t>
          </a:r>
          <a:endParaRPr lang="ru-RU" sz="1800" b="1" dirty="0">
            <a:solidFill>
              <a:schemeClr val="tx1"/>
            </a:solidFill>
          </a:endParaRPr>
        </a:p>
      </dgm:t>
    </dgm:pt>
    <dgm:pt modelId="{C041CBB7-2778-411C-A029-2994CFF55418}" type="parTrans" cxnId="{E68A09CF-6A25-42E6-B696-998D8761A304}">
      <dgm:prSet/>
      <dgm:spPr/>
      <dgm:t>
        <a:bodyPr/>
        <a:lstStyle/>
        <a:p>
          <a:endParaRPr lang="ru-RU"/>
        </a:p>
      </dgm:t>
    </dgm:pt>
    <dgm:pt modelId="{4988ECA3-A5EB-4D26-83E2-B9FAF045FFD7}" type="sibTrans" cxnId="{E68A09CF-6A25-42E6-B696-998D8761A304}">
      <dgm:prSet/>
      <dgm:spPr/>
      <dgm:t>
        <a:bodyPr/>
        <a:lstStyle/>
        <a:p>
          <a:endParaRPr lang="ru-RU"/>
        </a:p>
      </dgm:t>
    </dgm:pt>
    <dgm:pt modelId="{B46076CC-0F38-48FA-9D9D-02B4E60F3011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53,767 млн. руб</a:t>
          </a:r>
          <a:r>
            <a:rPr lang="ru-RU" sz="1800" b="1" i="0" dirty="0" smtClean="0">
              <a:solidFill>
                <a:schemeClr val="tx1"/>
              </a:solidFill>
            </a:rPr>
            <a:t>.</a:t>
          </a:r>
          <a:endParaRPr lang="ru-RU" sz="1800" b="1" i="0" dirty="0">
            <a:solidFill>
              <a:schemeClr val="tx1"/>
            </a:solidFill>
          </a:endParaRPr>
        </a:p>
      </dgm:t>
    </dgm:pt>
    <dgm:pt modelId="{F393245A-8208-4346-BB94-B049CC63F300}" type="parTrans" cxnId="{EF0744B8-DC07-4A95-AE84-E54583D89EE6}">
      <dgm:prSet/>
      <dgm:spPr/>
      <dgm:t>
        <a:bodyPr/>
        <a:lstStyle/>
        <a:p>
          <a:endParaRPr lang="ru-RU"/>
        </a:p>
      </dgm:t>
    </dgm:pt>
    <dgm:pt modelId="{2CF95C10-88BB-4472-8FCC-162DD6A88407}" type="sibTrans" cxnId="{EF0744B8-DC07-4A95-AE84-E54583D89EE6}">
      <dgm:prSet/>
      <dgm:spPr/>
      <dgm:t>
        <a:bodyPr/>
        <a:lstStyle/>
        <a:p>
          <a:endParaRPr lang="ru-RU"/>
        </a:p>
      </dgm:t>
    </dgm:pt>
    <dgm:pt modelId="{C3690B9D-C767-4158-81C0-E14D37E86E77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10,483 млн. руб.</a:t>
          </a:r>
          <a:endParaRPr lang="ru-RU" sz="1800" b="1" dirty="0">
            <a:solidFill>
              <a:schemeClr val="tx1"/>
            </a:solidFill>
          </a:endParaRPr>
        </a:p>
      </dgm:t>
    </dgm:pt>
    <dgm:pt modelId="{A44A3C9F-BF0F-4C9D-AC06-503FD0BF6E5D}" type="parTrans" cxnId="{A9261C31-0439-407C-B11D-F50DCA348E21}">
      <dgm:prSet/>
      <dgm:spPr/>
      <dgm:t>
        <a:bodyPr/>
        <a:lstStyle/>
        <a:p>
          <a:endParaRPr lang="ru-RU"/>
        </a:p>
      </dgm:t>
    </dgm:pt>
    <dgm:pt modelId="{7BBDECE2-1ECB-4F33-9E43-1D0144987CFF}" type="sibTrans" cxnId="{A9261C31-0439-407C-B11D-F50DCA348E21}">
      <dgm:prSet/>
      <dgm:spPr/>
      <dgm:t>
        <a:bodyPr/>
        <a:lstStyle/>
        <a:p>
          <a:endParaRPr lang="ru-RU"/>
        </a:p>
      </dgm:t>
    </dgm:pt>
    <dgm:pt modelId="{325AB6E1-12E9-4E17-A0AE-AABDD2D9F9FC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3,475 млн. руб.</a:t>
          </a:r>
          <a:endParaRPr lang="ru-RU" sz="1800" b="1" dirty="0">
            <a:solidFill>
              <a:schemeClr val="tx1"/>
            </a:solidFill>
          </a:endParaRPr>
        </a:p>
      </dgm:t>
    </dgm:pt>
    <dgm:pt modelId="{0CD48DB4-4A8D-4B21-9B61-26287FD1E191}" type="parTrans" cxnId="{0320A440-F9A8-4404-9D96-9E83A8AAA7D1}">
      <dgm:prSet/>
      <dgm:spPr/>
      <dgm:t>
        <a:bodyPr/>
        <a:lstStyle/>
        <a:p>
          <a:endParaRPr lang="ru-RU"/>
        </a:p>
      </dgm:t>
    </dgm:pt>
    <dgm:pt modelId="{75452D06-170C-466E-AB1F-5BA2F7D8748B}" type="sibTrans" cxnId="{0320A440-F9A8-4404-9D96-9E83A8AAA7D1}">
      <dgm:prSet/>
      <dgm:spPr/>
      <dgm:t>
        <a:bodyPr/>
        <a:lstStyle/>
        <a:p>
          <a:endParaRPr lang="ru-RU"/>
        </a:p>
      </dgm:t>
    </dgm:pt>
    <dgm:pt modelId="{B08D333E-833E-4E7C-AAE9-59BBF40E736D}">
      <dgm:prSet phldrT="[Текст]" custT="1"/>
      <dgm:spPr>
        <a:solidFill>
          <a:srgbClr val="CF7977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0,52 млн. руб.</a:t>
          </a:r>
          <a:endParaRPr lang="ru-RU" sz="1800" b="1" dirty="0">
            <a:solidFill>
              <a:schemeClr val="tx1"/>
            </a:solidFill>
          </a:endParaRPr>
        </a:p>
      </dgm:t>
    </dgm:pt>
    <dgm:pt modelId="{D35D48BD-7CB5-4AD6-A260-DD8EC3BCA99B}" type="parTrans" cxnId="{AF8FA8AD-4631-44B8-96A0-0885DC91C397}">
      <dgm:prSet/>
      <dgm:spPr/>
      <dgm:t>
        <a:bodyPr/>
        <a:lstStyle/>
        <a:p>
          <a:endParaRPr lang="ru-RU"/>
        </a:p>
      </dgm:t>
    </dgm:pt>
    <dgm:pt modelId="{7E135B00-3C50-49F0-AE9E-22244F974DC5}" type="sibTrans" cxnId="{AF8FA8AD-4631-44B8-96A0-0885DC91C397}">
      <dgm:prSet/>
      <dgm:spPr/>
      <dgm:t>
        <a:bodyPr/>
        <a:lstStyle/>
        <a:p>
          <a:endParaRPr lang="ru-RU"/>
        </a:p>
      </dgm:t>
    </dgm:pt>
    <dgm:pt modelId="{63C8377B-4E12-4CAE-A9A3-8E9FD6CA3F76}" type="pres">
      <dgm:prSet presAssocID="{46AF01BC-D72B-47CE-9BC1-30E3BA3E3F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E4147-EC25-4680-8427-4EF0D13D2938}" type="pres">
      <dgm:prSet presAssocID="{FF842415-5D3A-4949-B9D1-EDC156AD91C7}" presName="parentText" presStyleLbl="node1" presStyleIdx="0" presStyleCnt="5" custScaleY="72208" custLinFactNeighborX="880" custLinFactNeighborY="-268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724A2-6B02-47A1-AE56-BAA320CD5F59}" type="pres">
      <dgm:prSet presAssocID="{4988ECA3-A5EB-4D26-83E2-B9FAF045FFD7}" presName="spacer" presStyleCnt="0"/>
      <dgm:spPr/>
    </dgm:pt>
    <dgm:pt modelId="{831E0D6C-FB58-4136-8C87-526F6804DA88}" type="pres">
      <dgm:prSet presAssocID="{B46076CC-0F38-48FA-9D9D-02B4E60F3011}" presName="parentText" presStyleLbl="node1" presStyleIdx="1" presStyleCnt="5" custScaleY="69889" custLinFactNeighborX="880" custLinFactNeighborY="-19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F4919-4AD1-4FC8-A4E1-E9CE63D6FBA4}" type="pres">
      <dgm:prSet presAssocID="{2CF95C10-88BB-4472-8FCC-162DD6A88407}" presName="spacer" presStyleCnt="0"/>
      <dgm:spPr/>
    </dgm:pt>
    <dgm:pt modelId="{7737C868-95EB-4D55-B949-F9039A1976DE}" type="pres">
      <dgm:prSet presAssocID="{C3690B9D-C767-4158-81C0-E14D37E86E77}" presName="parentText" presStyleLbl="node1" presStyleIdx="2" presStyleCnt="5" custScaleY="51253" custLinFactNeighborX="880" custLinFactNeighborY="3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B1E67-92C1-43A0-AF05-D863AF67E4DD}" type="pres">
      <dgm:prSet presAssocID="{7BBDECE2-1ECB-4F33-9E43-1D0144987CFF}" presName="spacer" presStyleCnt="0"/>
      <dgm:spPr/>
    </dgm:pt>
    <dgm:pt modelId="{41630F01-7144-4F4A-A0CA-6E9467AA38AB}" type="pres">
      <dgm:prSet presAssocID="{325AB6E1-12E9-4E17-A0AE-AABDD2D9F9FC}" presName="parentText" presStyleLbl="node1" presStyleIdx="3" presStyleCnt="5" custScaleY="74563" custLinFactNeighborX="880" custLinFactNeighborY="6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F9F2C-E61B-4C5F-A09C-82167F9AEE4D}" type="pres">
      <dgm:prSet presAssocID="{75452D06-170C-466E-AB1F-5BA2F7D8748B}" presName="spacer" presStyleCnt="0"/>
      <dgm:spPr/>
    </dgm:pt>
    <dgm:pt modelId="{49C8B171-8E4C-4947-A621-21B5E26A7EE5}" type="pres">
      <dgm:prSet presAssocID="{B08D333E-833E-4E7C-AAE9-59BBF40E736D}" presName="parentText" presStyleLbl="node1" presStyleIdx="4" presStyleCnt="5" custScaleY="97957" custLinFactNeighborX="880" custLinFactNeighborY="-224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0C0F2-0C02-4B72-923B-ED47905B1246}" type="presOf" srcId="{B46076CC-0F38-48FA-9D9D-02B4E60F3011}" destId="{831E0D6C-FB58-4136-8C87-526F6804DA88}" srcOrd="0" destOrd="0" presId="urn:microsoft.com/office/officeart/2005/8/layout/vList2"/>
    <dgm:cxn modelId="{A9261C31-0439-407C-B11D-F50DCA348E21}" srcId="{46AF01BC-D72B-47CE-9BC1-30E3BA3E3FF9}" destId="{C3690B9D-C767-4158-81C0-E14D37E86E77}" srcOrd="2" destOrd="0" parTransId="{A44A3C9F-BF0F-4C9D-AC06-503FD0BF6E5D}" sibTransId="{7BBDECE2-1ECB-4F33-9E43-1D0144987CFF}"/>
    <dgm:cxn modelId="{E68A09CF-6A25-42E6-B696-998D8761A304}" srcId="{46AF01BC-D72B-47CE-9BC1-30E3BA3E3FF9}" destId="{FF842415-5D3A-4949-B9D1-EDC156AD91C7}" srcOrd="0" destOrd="0" parTransId="{C041CBB7-2778-411C-A029-2994CFF55418}" sibTransId="{4988ECA3-A5EB-4D26-83E2-B9FAF045FFD7}"/>
    <dgm:cxn modelId="{4355FF71-7B35-4AFA-AE60-57759A53C672}" type="presOf" srcId="{FF842415-5D3A-4949-B9D1-EDC156AD91C7}" destId="{256E4147-EC25-4680-8427-4EF0D13D2938}" srcOrd="0" destOrd="0" presId="urn:microsoft.com/office/officeart/2005/8/layout/vList2"/>
    <dgm:cxn modelId="{E5885572-4483-4ADA-8A8D-7931B83E2470}" type="presOf" srcId="{46AF01BC-D72B-47CE-9BC1-30E3BA3E3FF9}" destId="{63C8377B-4E12-4CAE-A9A3-8E9FD6CA3F76}" srcOrd="0" destOrd="0" presId="urn:microsoft.com/office/officeart/2005/8/layout/vList2"/>
    <dgm:cxn modelId="{EF0744B8-DC07-4A95-AE84-E54583D89EE6}" srcId="{46AF01BC-D72B-47CE-9BC1-30E3BA3E3FF9}" destId="{B46076CC-0F38-48FA-9D9D-02B4E60F3011}" srcOrd="1" destOrd="0" parTransId="{F393245A-8208-4346-BB94-B049CC63F300}" sibTransId="{2CF95C10-88BB-4472-8FCC-162DD6A88407}"/>
    <dgm:cxn modelId="{1D741455-E03A-492F-AB56-CE5882AE7933}" type="presOf" srcId="{C3690B9D-C767-4158-81C0-E14D37E86E77}" destId="{7737C868-95EB-4D55-B949-F9039A1976DE}" srcOrd="0" destOrd="0" presId="urn:microsoft.com/office/officeart/2005/8/layout/vList2"/>
    <dgm:cxn modelId="{0320A440-F9A8-4404-9D96-9E83A8AAA7D1}" srcId="{46AF01BC-D72B-47CE-9BC1-30E3BA3E3FF9}" destId="{325AB6E1-12E9-4E17-A0AE-AABDD2D9F9FC}" srcOrd="3" destOrd="0" parTransId="{0CD48DB4-4A8D-4B21-9B61-26287FD1E191}" sibTransId="{75452D06-170C-466E-AB1F-5BA2F7D8748B}"/>
    <dgm:cxn modelId="{37DC1C19-FEC7-4F61-B7A9-F06C5DFBAD5A}" type="presOf" srcId="{B08D333E-833E-4E7C-AAE9-59BBF40E736D}" destId="{49C8B171-8E4C-4947-A621-21B5E26A7EE5}" srcOrd="0" destOrd="0" presId="urn:microsoft.com/office/officeart/2005/8/layout/vList2"/>
    <dgm:cxn modelId="{13065282-4F76-49FC-843E-2D6688C86E76}" type="presOf" srcId="{325AB6E1-12E9-4E17-A0AE-AABDD2D9F9FC}" destId="{41630F01-7144-4F4A-A0CA-6E9467AA38AB}" srcOrd="0" destOrd="0" presId="urn:microsoft.com/office/officeart/2005/8/layout/vList2"/>
    <dgm:cxn modelId="{AF8FA8AD-4631-44B8-96A0-0885DC91C397}" srcId="{46AF01BC-D72B-47CE-9BC1-30E3BA3E3FF9}" destId="{B08D333E-833E-4E7C-AAE9-59BBF40E736D}" srcOrd="4" destOrd="0" parTransId="{D35D48BD-7CB5-4AD6-A260-DD8EC3BCA99B}" sibTransId="{7E135B00-3C50-49F0-AE9E-22244F974DC5}"/>
    <dgm:cxn modelId="{5787EA93-7E32-4D2A-A69C-A24D0D2CC073}" type="presParOf" srcId="{63C8377B-4E12-4CAE-A9A3-8E9FD6CA3F76}" destId="{256E4147-EC25-4680-8427-4EF0D13D2938}" srcOrd="0" destOrd="0" presId="urn:microsoft.com/office/officeart/2005/8/layout/vList2"/>
    <dgm:cxn modelId="{AF6A1405-2501-4C34-8EC6-C26A5FCB5517}" type="presParOf" srcId="{63C8377B-4E12-4CAE-A9A3-8E9FD6CA3F76}" destId="{3DA724A2-6B02-47A1-AE56-BAA320CD5F59}" srcOrd="1" destOrd="0" presId="urn:microsoft.com/office/officeart/2005/8/layout/vList2"/>
    <dgm:cxn modelId="{8F145ED9-6305-4045-922B-D534E33F8F42}" type="presParOf" srcId="{63C8377B-4E12-4CAE-A9A3-8E9FD6CA3F76}" destId="{831E0D6C-FB58-4136-8C87-526F6804DA88}" srcOrd="2" destOrd="0" presId="urn:microsoft.com/office/officeart/2005/8/layout/vList2"/>
    <dgm:cxn modelId="{6BFBB88C-9E50-4F5B-91DE-612F58EF3BC7}" type="presParOf" srcId="{63C8377B-4E12-4CAE-A9A3-8E9FD6CA3F76}" destId="{92CF4919-4AD1-4FC8-A4E1-E9CE63D6FBA4}" srcOrd="3" destOrd="0" presId="urn:microsoft.com/office/officeart/2005/8/layout/vList2"/>
    <dgm:cxn modelId="{030D5C93-53FC-42E5-89DD-0D464407815D}" type="presParOf" srcId="{63C8377B-4E12-4CAE-A9A3-8E9FD6CA3F76}" destId="{7737C868-95EB-4D55-B949-F9039A1976DE}" srcOrd="4" destOrd="0" presId="urn:microsoft.com/office/officeart/2005/8/layout/vList2"/>
    <dgm:cxn modelId="{EDF2B214-7C1A-4489-9D8E-8E08EDA83370}" type="presParOf" srcId="{63C8377B-4E12-4CAE-A9A3-8E9FD6CA3F76}" destId="{771B1E67-92C1-43A0-AF05-D863AF67E4DD}" srcOrd="5" destOrd="0" presId="urn:microsoft.com/office/officeart/2005/8/layout/vList2"/>
    <dgm:cxn modelId="{544DA089-6EE4-4A76-81B1-6047DA1F3FB5}" type="presParOf" srcId="{63C8377B-4E12-4CAE-A9A3-8E9FD6CA3F76}" destId="{41630F01-7144-4F4A-A0CA-6E9467AA38AB}" srcOrd="6" destOrd="0" presId="urn:microsoft.com/office/officeart/2005/8/layout/vList2"/>
    <dgm:cxn modelId="{A8EB12B4-ABBF-4799-AF2B-FC7BA993EF16}" type="presParOf" srcId="{63C8377B-4E12-4CAE-A9A3-8E9FD6CA3F76}" destId="{C42F9F2C-E61B-4C5F-A09C-82167F9AEE4D}" srcOrd="7" destOrd="0" presId="urn:microsoft.com/office/officeart/2005/8/layout/vList2"/>
    <dgm:cxn modelId="{A244B6E7-83E0-4E3E-9C1E-316A39DA513E}" type="presParOf" srcId="{63C8377B-4E12-4CAE-A9A3-8E9FD6CA3F76}" destId="{49C8B171-8E4C-4947-A621-21B5E26A7E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AF340EB-48B2-45FB-8011-9EA62F787850}" type="doc">
      <dgm:prSet loTypeId="urn:microsoft.com/office/officeart/2005/8/layout/vList3#3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D8D981-F4A3-49E4-B807-E79F773458E2}">
      <dgm:prSet/>
      <dgm:spPr/>
      <dgm:t>
        <a:bodyPr/>
        <a:lstStyle/>
        <a:p>
          <a:pPr rtl="0"/>
          <a:r>
            <a:rPr lang="ru-RU" b="1" dirty="0" smtClean="0"/>
            <a:t>    Непрограммные направления деятельности.</a:t>
          </a:r>
          <a:endParaRPr lang="ru-RU" dirty="0"/>
        </a:p>
      </dgm:t>
    </dgm:pt>
    <dgm:pt modelId="{BE003766-9A9D-4172-A216-BC3DA0CF4208}" type="parTrans" cxnId="{5B4A5B53-EABC-4910-BB10-ED9B2D0154BD}">
      <dgm:prSet/>
      <dgm:spPr/>
      <dgm:t>
        <a:bodyPr/>
        <a:lstStyle/>
        <a:p>
          <a:endParaRPr lang="ru-RU"/>
        </a:p>
      </dgm:t>
    </dgm:pt>
    <dgm:pt modelId="{A4A76572-837F-4B5B-8746-768C19BC2E0D}" type="sibTrans" cxnId="{5B4A5B53-EABC-4910-BB10-ED9B2D0154BD}">
      <dgm:prSet/>
      <dgm:spPr/>
      <dgm:t>
        <a:bodyPr/>
        <a:lstStyle/>
        <a:p>
          <a:endParaRPr lang="ru-RU"/>
        </a:p>
      </dgm:t>
    </dgm:pt>
    <dgm:pt modelId="{06506ED0-5AFE-4734-ABD7-C3A62BD47FE3}" type="pres">
      <dgm:prSet presAssocID="{0AF340EB-48B2-45FB-8011-9EA62F78785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8722A-8F90-4400-AA4C-F21161138132}" type="pres">
      <dgm:prSet presAssocID="{24D8D981-F4A3-49E4-B807-E79F773458E2}" presName="composite" presStyleCnt="0"/>
      <dgm:spPr/>
    </dgm:pt>
    <dgm:pt modelId="{7DA59F33-4235-463B-BA6E-7C0C0B2F63BA}" type="pres">
      <dgm:prSet presAssocID="{24D8D981-F4A3-49E4-B807-E79F773458E2}" presName="imgShp" presStyleLbl="fgImgPlace1" presStyleIdx="0" presStyleCnt="1" custLinFactX="-13297" custLinFactNeighborX="-100000" custLinFactNeighborY="-1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489AAD-EDC6-48DC-B873-607C0477A318}" type="pres">
      <dgm:prSet presAssocID="{24D8D981-F4A3-49E4-B807-E79F773458E2}" presName="txShp" presStyleLbl="node1" presStyleIdx="0" presStyleCnt="1" custScaleX="145681" custLinFactNeighborX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A5B53-EABC-4910-BB10-ED9B2D0154BD}" srcId="{0AF340EB-48B2-45FB-8011-9EA62F787850}" destId="{24D8D981-F4A3-49E4-B807-E79F773458E2}" srcOrd="0" destOrd="0" parTransId="{BE003766-9A9D-4172-A216-BC3DA0CF4208}" sibTransId="{A4A76572-837F-4B5B-8746-768C19BC2E0D}"/>
    <dgm:cxn modelId="{B49DEB02-2356-4B62-B910-97ECA1182C41}" type="presOf" srcId="{24D8D981-F4A3-49E4-B807-E79F773458E2}" destId="{1E489AAD-EDC6-48DC-B873-607C0477A318}" srcOrd="0" destOrd="0" presId="urn:microsoft.com/office/officeart/2005/8/layout/vList3#33"/>
    <dgm:cxn modelId="{F9654DBE-B28B-4E54-986C-FBF538822A25}" type="presOf" srcId="{0AF340EB-48B2-45FB-8011-9EA62F787850}" destId="{06506ED0-5AFE-4734-ABD7-C3A62BD47FE3}" srcOrd="0" destOrd="0" presId="urn:microsoft.com/office/officeart/2005/8/layout/vList3#33"/>
    <dgm:cxn modelId="{603EF0B4-7D67-4C20-BE33-B8080636617E}" type="presParOf" srcId="{06506ED0-5AFE-4734-ABD7-C3A62BD47FE3}" destId="{4808722A-8F90-4400-AA4C-F21161138132}" srcOrd="0" destOrd="0" presId="urn:microsoft.com/office/officeart/2005/8/layout/vList3#33"/>
    <dgm:cxn modelId="{08F0FD56-68E1-4A37-9C81-A19C326A565A}" type="presParOf" srcId="{4808722A-8F90-4400-AA4C-F21161138132}" destId="{7DA59F33-4235-463B-BA6E-7C0C0B2F63BA}" srcOrd="0" destOrd="0" presId="urn:microsoft.com/office/officeart/2005/8/layout/vList3#33"/>
    <dgm:cxn modelId="{509C2A1A-AADE-42A2-8442-84F40DE6C188}" type="presParOf" srcId="{4808722A-8F90-4400-AA4C-F21161138132}" destId="{1E489AAD-EDC6-48DC-B873-607C0477A318}" srcOrd="1" destOrd="0" presId="urn:microsoft.com/office/officeart/2005/8/layout/vList3#33"/>
  </dgm:cxnLst>
  <dgm:bg>
    <a:gradFill>
      <a:gsLst>
        <a:gs pos="0">
          <a:srgbClr val="FFF200"/>
        </a:gs>
        <a:gs pos="45000">
          <a:srgbClr val="FF7A00"/>
        </a:gs>
        <a:gs pos="70000">
          <a:srgbClr val="FF0300"/>
        </a:gs>
        <a:gs pos="100000">
          <a:srgbClr val="4D0808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Динамика исполнения доходов       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за 2016- 2018годы</a:t>
          </a:r>
          <a:endParaRPr lang="ru-RU" sz="2800" b="1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322" custLinFactNeighborX="-100000" custLinFactNeighborY="-4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45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6B18E-3F4D-4BA4-867C-ACBDA86844AD}" type="presOf" srcId="{405A658F-AB2B-42E2-92DF-63FBB0DE4826}" destId="{08A57E80-E481-4462-8CDD-0FE725A9A50A}" srcOrd="0" destOrd="0" presId="urn:microsoft.com/office/officeart/2005/8/layout/vList3#3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9A29AE52-4808-428E-9CDD-0A95DCE631BB}" type="presOf" srcId="{9A29B317-C341-4B1B-904B-E6A39F746460}" destId="{118AB268-E2CE-43A4-9A7D-333E8BE7DFCA}" srcOrd="0" destOrd="0" presId="urn:microsoft.com/office/officeart/2005/8/layout/vList3#3"/>
    <dgm:cxn modelId="{E47731C0-F0E3-49BA-92C3-854265BF7BEE}" type="presParOf" srcId="{118AB268-E2CE-43A4-9A7D-333E8BE7DFCA}" destId="{60B792E8-678B-43C0-9B85-28DC7949612B}" srcOrd="0" destOrd="0" presId="urn:microsoft.com/office/officeart/2005/8/layout/vList3#3"/>
    <dgm:cxn modelId="{9F666BA7-F842-4C3D-A32A-07481B25647F}" type="presParOf" srcId="{60B792E8-678B-43C0-9B85-28DC7949612B}" destId="{49950A56-91E3-4445-A014-2F35248D7A28}" srcOrd="0" destOrd="0" presId="urn:microsoft.com/office/officeart/2005/8/layout/vList3#3"/>
    <dgm:cxn modelId="{EAD1BEB2-515B-4F7C-BD72-3838D264B9B7}" type="presParOf" srcId="{60B792E8-678B-43C0-9B85-28DC7949612B}" destId="{08A57E80-E481-4462-8CDD-0FE725A9A50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FD2D61A-1254-4377-836A-84E8AF8746C9}" type="doc">
      <dgm:prSet loTypeId="urn:microsoft.com/office/officeart/2005/8/layout/vList3#6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E22994-E9B0-4EEA-95ED-6FF10B84559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   Комитет  по управлению имуществом и земельным отношениям.</a:t>
          </a:r>
          <a:endParaRPr lang="ru-RU" sz="2800" b="1" dirty="0">
            <a:solidFill>
              <a:schemeClr val="tx1"/>
            </a:solidFill>
          </a:endParaRPr>
        </a:p>
      </dgm:t>
    </dgm:pt>
    <dgm:pt modelId="{02C5A736-B60F-4531-A610-550FA37710A8}" type="parTrans" cxnId="{A7D5E8D5-80B3-4B66-8B8D-1E0E53FC0E7D}">
      <dgm:prSet/>
      <dgm:spPr/>
      <dgm:t>
        <a:bodyPr/>
        <a:lstStyle/>
        <a:p>
          <a:endParaRPr lang="ru-RU"/>
        </a:p>
      </dgm:t>
    </dgm:pt>
    <dgm:pt modelId="{795A2932-33FA-4460-BF72-CFAEB2848BF7}" type="sibTrans" cxnId="{A7D5E8D5-80B3-4B66-8B8D-1E0E53FC0E7D}">
      <dgm:prSet/>
      <dgm:spPr/>
      <dgm:t>
        <a:bodyPr/>
        <a:lstStyle/>
        <a:p>
          <a:endParaRPr lang="ru-RU"/>
        </a:p>
      </dgm:t>
    </dgm:pt>
    <dgm:pt modelId="{F33867CF-7B5D-4E3F-8AEE-DC33941C3D31}" type="pres">
      <dgm:prSet presAssocID="{8FD2D61A-1254-4377-836A-84E8AF874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13352-17E8-455E-AA4D-29CC7F44714E}" type="pres">
      <dgm:prSet presAssocID="{08E22994-E9B0-4EEA-95ED-6FF10B845591}" presName="composite" presStyleCnt="0"/>
      <dgm:spPr/>
    </dgm:pt>
    <dgm:pt modelId="{F7E258C7-9E0F-4628-8539-EE53E4B21D1D}" type="pres">
      <dgm:prSet presAssocID="{08E22994-E9B0-4EEA-95ED-6FF10B845591}" presName="imgShp" presStyleLbl="fgImgPlace1" presStyleIdx="0" presStyleCnt="1" custLinFactNeighborX="-66852" custLinFactNeighborY="-52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829104-5340-4F0E-82A5-3D7AEF48EDE1}" type="pres">
      <dgm:prSet presAssocID="{08E22994-E9B0-4EEA-95ED-6FF10B845591}" presName="txShp" presStyleLbl="node1" presStyleIdx="0" presStyleCnt="1" custScaleX="149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E3ACD-368A-46BF-8417-A6212DAB0353}" type="presOf" srcId="{8FD2D61A-1254-4377-836A-84E8AF8746C9}" destId="{F33867CF-7B5D-4E3F-8AEE-DC33941C3D31}" srcOrd="0" destOrd="0" presId="urn:microsoft.com/office/officeart/2005/8/layout/vList3#63"/>
    <dgm:cxn modelId="{A7D5E8D5-80B3-4B66-8B8D-1E0E53FC0E7D}" srcId="{8FD2D61A-1254-4377-836A-84E8AF8746C9}" destId="{08E22994-E9B0-4EEA-95ED-6FF10B845591}" srcOrd="0" destOrd="0" parTransId="{02C5A736-B60F-4531-A610-550FA37710A8}" sibTransId="{795A2932-33FA-4460-BF72-CFAEB2848BF7}"/>
    <dgm:cxn modelId="{01A9A67B-72DE-413B-B2C9-D1D17F99C32D}" type="presOf" srcId="{08E22994-E9B0-4EEA-95ED-6FF10B845591}" destId="{75829104-5340-4F0E-82A5-3D7AEF48EDE1}" srcOrd="0" destOrd="0" presId="urn:microsoft.com/office/officeart/2005/8/layout/vList3#63"/>
    <dgm:cxn modelId="{3F264102-CCF6-4EAA-8431-E4DE95F06086}" type="presParOf" srcId="{F33867CF-7B5D-4E3F-8AEE-DC33941C3D31}" destId="{39113352-17E8-455E-AA4D-29CC7F44714E}" srcOrd="0" destOrd="0" presId="urn:microsoft.com/office/officeart/2005/8/layout/vList3#63"/>
    <dgm:cxn modelId="{219AF5DF-8D82-4E39-9CB5-6BC779B1CA9B}" type="presParOf" srcId="{39113352-17E8-455E-AA4D-29CC7F44714E}" destId="{F7E258C7-9E0F-4628-8539-EE53E4B21D1D}" srcOrd="0" destOrd="0" presId="urn:microsoft.com/office/officeart/2005/8/layout/vList3#63"/>
    <dgm:cxn modelId="{C6C8781B-8611-4A68-8091-B375638E8A7A}" type="presParOf" srcId="{39113352-17E8-455E-AA4D-29CC7F44714E}" destId="{75829104-5340-4F0E-82A5-3D7AEF48EDE1}" srcOrd="1" destOrd="0" presId="urn:microsoft.com/office/officeart/2005/8/layout/vList3#6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D48A044C-8B1B-4BA4-8FC9-2F522B07AF4C}" type="doc">
      <dgm:prSet loTypeId="urn:microsoft.com/office/officeart/2005/8/layout/vList3#64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46DCB257-4C83-4F50-8B73-B598D19941A9}">
      <dgm:prSet phldrT="[Текст]" custT="1"/>
      <dgm:spPr/>
      <dgm:t>
        <a:bodyPr lIns="432000" tIns="0" rIns="180000" b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</a:rPr>
            <a:t>На содержание комитета по управлению имуществом и земельным отношениям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800" b="0" dirty="0" smtClean="0">
            <a:solidFill>
              <a:schemeClr val="tx1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800" b="0" dirty="0" smtClean="0">
              <a:solidFill>
                <a:schemeClr val="tx1"/>
              </a:solidFill>
            </a:rPr>
            <a:t>в т.ч. на проведение мероприятий по землеустройству и землепользованию и признанию прав объектов муниципальной собственности  </a:t>
          </a:r>
          <a:r>
            <a:rPr lang="ru-RU" sz="1800" b="1" dirty="0" smtClean="0">
              <a:solidFill>
                <a:schemeClr val="tx1"/>
              </a:solidFill>
            </a:rPr>
            <a:t>– 470,0 тыс. руб. ; </a:t>
          </a:r>
          <a:r>
            <a:rPr lang="ru-RU" sz="1800" dirty="0" smtClean="0">
              <a:solidFill>
                <a:schemeClr val="tx1"/>
              </a:solidFill>
            </a:rPr>
            <a:t>оценку недвижимости, признания прав и регулирование отношений по муниципальной собственности - </a:t>
          </a:r>
          <a:r>
            <a:rPr lang="ru-RU" sz="1800" b="1" dirty="0" smtClean="0">
              <a:solidFill>
                <a:schemeClr val="tx1"/>
              </a:solidFill>
            </a:rPr>
            <a:t>130,481 тыс.руб. </a:t>
          </a:r>
          <a:endParaRPr lang="ru-RU" sz="1800" b="1" dirty="0">
            <a:solidFill>
              <a:schemeClr val="tx1"/>
            </a:solidFill>
          </a:endParaRPr>
        </a:p>
      </dgm:t>
    </dgm:pt>
    <dgm:pt modelId="{52C00820-F90F-4A03-8609-6D7EBD25BEE2}" type="parTrans" cxnId="{B197CA34-796A-4779-8F4D-860C6A531FF0}">
      <dgm:prSet/>
      <dgm:spPr/>
      <dgm:t>
        <a:bodyPr/>
        <a:lstStyle/>
        <a:p>
          <a:endParaRPr lang="ru-RU"/>
        </a:p>
      </dgm:t>
    </dgm:pt>
    <dgm:pt modelId="{31E7CD22-E19B-477D-A108-6B9EC91B4F64}" type="sibTrans" cxnId="{B197CA34-796A-4779-8F4D-860C6A531FF0}">
      <dgm:prSet/>
      <dgm:spPr/>
      <dgm:t>
        <a:bodyPr/>
        <a:lstStyle/>
        <a:p>
          <a:endParaRPr lang="ru-RU"/>
        </a:p>
      </dgm:t>
    </dgm:pt>
    <dgm:pt modelId="{32624898-957A-4C1A-81BA-E9EBD8D463E4}">
      <dgm:prSet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</a:rPr>
            <a:t>субсидии газете «</a:t>
          </a:r>
          <a:r>
            <a:rPr lang="ru-RU" sz="2400" dirty="0" err="1" smtClean="0">
              <a:solidFill>
                <a:schemeClr val="tx1"/>
              </a:solidFill>
            </a:rPr>
            <a:t>Сосновская</a:t>
          </a:r>
          <a:r>
            <a:rPr lang="ru-RU" sz="2400" dirty="0" smtClean="0">
              <a:solidFill>
                <a:schemeClr val="tx1"/>
              </a:solidFill>
            </a:rPr>
            <a:t> нива»</a:t>
          </a:r>
          <a:endParaRPr lang="ru-RU" sz="2400" b="1" dirty="0">
            <a:solidFill>
              <a:schemeClr val="tx1"/>
            </a:solidFill>
          </a:endParaRPr>
        </a:p>
      </dgm:t>
    </dgm:pt>
    <dgm:pt modelId="{4E9E768E-DE07-4CFC-8BF0-4B64D7E3702A}" type="parTrans" cxnId="{8443D131-FA7A-4BB3-8347-86871C1F5304}">
      <dgm:prSet/>
      <dgm:spPr/>
      <dgm:t>
        <a:bodyPr/>
        <a:lstStyle/>
        <a:p>
          <a:endParaRPr lang="ru-RU"/>
        </a:p>
      </dgm:t>
    </dgm:pt>
    <dgm:pt modelId="{C4BAFB51-0342-4B67-9B95-1B953A76C0D1}" type="sibTrans" cxnId="{8443D131-FA7A-4BB3-8347-86871C1F5304}">
      <dgm:prSet/>
      <dgm:spPr/>
      <dgm:t>
        <a:bodyPr/>
        <a:lstStyle/>
        <a:p>
          <a:endParaRPr lang="ru-RU"/>
        </a:p>
      </dgm:t>
    </dgm:pt>
    <dgm:pt modelId="{6B3BF5A9-3D0F-4917-B5E1-CFAAD77E91A8}" type="pres">
      <dgm:prSet presAssocID="{D48A044C-8B1B-4BA4-8FC9-2F522B07AF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4F163-4D2F-4D61-A270-AA821A6FA128}" type="pres">
      <dgm:prSet presAssocID="{46DCB257-4C83-4F50-8B73-B598D19941A9}" presName="composite" presStyleCnt="0"/>
      <dgm:spPr/>
    </dgm:pt>
    <dgm:pt modelId="{57E2D905-BFE1-4CFF-AFB3-3FC4203A8F1D}" type="pres">
      <dgm:prSet presAssocID="{46DCB257-4C83-4F50-8B73-B598D19941A9}" presName="imgShp" presStyleLbl="fgImgPlace1" presStyleIdx="0" presStyleCnt="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3100C43-5451-451F-987C-ECC4AB1032D1}" type="pres">
      <dgm:prSet presAssocID="{46DCB257-4C83-4F50-8B73-B598D19941A9}" presName="txShp" presStyleLbl="node1" presStyleIdx="0" presStyleCnt="2" custScaleX="143139" custScaleY="171502" custLinFactNeighborX="962" custLinFactNeighborY="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08022-D51F-4655-A042-7A5C76067F1F}" type="pres">
      <dgm:prSet presAssocID="{31E7CD22-E19B-477D-A108-6B9EC91B4F64}" presName="spacing" presStyleCnt="0"/>
      <dgm:spPr/>
    </dgm:pt>
    <dgm:pt modelId="{1096F2CB-73DD-449C-8A1A-4FFE38BA34D1}" type="pres">
      <dgm:prSet presAssocID="{32624898-957A-4C1A-81BA-E9EBD8D463E4}" presName="composite" presStyleCnt="0"/>
      <dgm:spPr/>
    </dgm:pt>
    <dgm:pt modelId="{3C01F6BB-FCC2-438B-B85F-BEAE346115D8}" type="pres">
      <dgm:prSet presAssocID="{32624898-957A-4C1A-81BA-E9EBD8D463E4}" presName="imgShp" presStyleLbl="fgImgPlace1" presStyleIdx="1" presStyleCnt="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C4EB15F-3A97-4C17-A9BB-452303A095AE}" type="pres">
      <dgm:prSet presAssocID="{32624898-957A-4C1A-81BA-E9EBD8D463E4}" presName="txShp" presStyleLbl="node1" presStyleIdx="1" presStyleCnt="2" custScaleX="143139" custScaleY="60014" custLinFactNeighborX="962" custLinFactNeighborY="-46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7CA34-796A-4779-8F4D-860C6A531FF0}" srcId="{D48A044C-8B1B-4BA4-8FC9-2F522B07AF4C}" destId="{46DCB257-4C83-4F50-8B73-B598D19941A9}" srcOrd="0" destOrd="0" parTransId="{52C00820-F90F-4A03-8609-6D7EBD25BEE2}" sibTransId="{31E7CD22-E19B-477D-A108-6B9EC91B4F64}"/>
    <dgm:cxn modelId="{2DB63EAD-9D43-406C-BC18-08AD77C12871}" type="presOf" srcId="{32624898-957A-4C1A-81BA-E9EBD8D463E4}" destId="{FC4EB15F-3A97-4C17-A9BB-452303A095AE}" srcOrd="0" destOrd="0" presId="urn:microsoft.com/office/officeart/2005/8/layout/vList3#64"/>
    <dgm:cxn modelId="{3CC34E9A-3686-4220-A0A3-BFB30CFFD783}" type="presOf" srcId="{46DCB257-4C83-4F50-8B73-B598D19941A9}" destId="{73100C43-5451-451F-987C-ECC4AB1032D1}" srcOrd="0" destOrd="0" presId="urn:microsoft.com/office/officeart/2005/8/layout/vList3#64"/>
    <dgm:cxn modelId="{8443D131-FA7A-4BB3-8347-86871C1F5304}" srcId="{D48A044C-8B1B-4BA4-8FC9-2F522B07AF4C}" destId="{32624898-957A-4C1A-81BA-E9EBD8D463E4}" srcOrd="1" destOrd="0" parTransId="{4E9E768E-DE07-4CFC-8BF0-4B64D7E3702A}" sibTransId="{C4BAFB51-0342-4B67-9B95-1B953A76C0D1}"/>
    <dgm:cxn modelId="{D2468F44-14A3-4301-97A3-DA22BF231824}" type="presOf" srcId="{D48A044C-8B1B-4BA4-8FC9-2F522B07AF4C}" destId="{6B3BF5A9-3D0F-4917-B5E1-CFAAD77E91A8}" srcOrd="0" destOrd="0" presId="urn:microsoft.com/office/officeart/2005/8/layout/vList3#64"/>
    <dgm:cxn modelId="{955DBFE9-AB80-469F-BE92-34F8D63F988B}" type="presParOf" srcId="{6B3BF5A9-3D0F-4917-B5E1-CFAAD77E91A8}" destId="{3E14F163-4D2F-4D61-A270-AA821A6FA128}" srcOrd="0" destOrd="0" presId="urn:microsoft.com/office/officeart/2005/8/layout/vList3#64"/>
    <dgm:cxn modelId="{125CDB0C-FCF7-4E93-99F5-DF71077C4797}" type="presParOf" srcId="{3E14F163-4D2F-4D61-A270-AA821A6FA128}" destId="{57E2D905-BFE1-4CFF-AFB3-3FC4203A8F1D}" srcOrd="0" destOrd="0" presId="urn:microsoft.com/office/officeart/2005/8/layout/vList3#64"/>
    <dgm:cxn modelId="{D0772779-1B15-4783-A401-014E25CDFB89}" type="presParOf" srcId="{3E14F163-4D2F-4D61-A270-AA821A6FA128}" destId="{73100C43-5451-451F-987C-ECC4AB1032D1}" srcOrd="1" destOrd="0" presId="urn:microsoft.com/office/officeart/2005/8/layout/vList3#64"/>
    <dgm:cxn modelId="{AC91EB0C-3A9A-4DD3-90BC-EDEBC93ABB1C}" type="presParOf" srcId="{6B3BF5A9-3D0F-4917-B5E1-CFAAD77E91A8}" destId="{16B08022-D51F-4655-A042-7A5C76067F1F}" srcOrd="1" destOrd="0" presId="urn:microsoft.com/office/officeart/2005/8/layout/vList3#64"/>
    <dgm:cxn modelId="{CE9D7662-F06B-4541-837B-AEC45E60C815}" type="presParOf" srcId="{6B3BF5A9-3D0F-4917-B5E1-CFAAD77E91A8}" destId="{1096F2CB-73DD-449C-8A1A-4FFE38BA34D1}" srcOrd="2" destOrd="0" presId="urn:microsoft.com/office/officeart/2005/8/layout/vList3#64"/>
    <dgm:cxn modelId="{0642E059-E0FB-43C2-A245-975968260504}" type="presParOf" srcId="{1096F2CB-73DD-449C-8A1A-4FFE38BA34D1}" destId="{3C01F6BB-FCC2-438B-B85F-BEAE346115D8}" srcOrd="0" destOrd="0" presId="urn:microsoft.com/office/officeart/2005/8/layout/vList3#64"/>
    <dgm:cxn modelId="{0FB06FAC-7E6B-46DF-BAD0-54DDEE75E966}" type="presParOf" srcId="{1096F2CB-73DD-449C-8A1A-4FFE38BA34D1}" destId="{FC4EB15F-3A97-4C17-A9BB-452303A095AE}" srcOrd="1" destOrd="0" presId="urn:microsoft.com/office/officeart/2005/8/layout/vList3#6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6AF01BC-D72B-47CE-9BC1-30E3BA3E3FF9}" type="doc">
      <dgm:prSet loTypeId="urn:microsoft.com/office/officeart/2005/8/layout/vList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FF842415-5D3A-4949-B9D1-EDC156AD91C7}">
      <dgm:prSet phldrT="[Текст]" custT="1"/>
      <dgm:spPr>
        <a:solidFill>
          <a:srgbClr val="CF7977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10,731 млн. руб.</a:t>
          </a:r>
          <a:endParaRPr lang="ru-RU" sz="2000" b="1" dirty="0">
            <a:solidFill>
              <a:schemeClr val="tx1"/>
            </a:solidFill>
          </a:endParaRPr>
        </a:p>
      </dgm:t>
    </dgm:pt>
    <dgm:pt modelId="{C041CBB7-2778-411C-A029-2994CFF55418}" type="parTrans" cxnId="{E68A09CF-6A25-42E6-B696-998D8761A304}">
      <dgm:prSet/>
      <dgm:spPr/>
      <dgm:t>
        <a:bodyPr/>
        <a:lstStyle/>
        <a:p>
          <a:endParaRPr lang="ru-RU"/>
        </a:p>
      </dgm:t>
    </dgm:pt>
    <dgm:pt modelId="{4988ECA3-A5EB-4D26-83E2-B9FAF045FFD7}" type="sibTrans" cxnId="{E68A09CF-6A25-42E6-B696-998D8761A304}">
      <dgm:prSet/>
      <dgm:spPr/>
      <dgm:t>
        <a:bodyPr/>
        <a:lstStyle/>
        <a:p>
          <a:endParaRPr lang="ru-RU"/>
        </a:p>
      </dgm:t>
    </dgm:pt>
    <dgm:pt modelId="{C3690B9D-C767-4158-81C0-E14D37E86E77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2,3 млн. руб.</a:t>
          </a:r>
          <a:endParaRPr lang="ru-RU" sz="2000" b="1" dirty="0">
            <a:solidFill>
              <a:schemeClr val="tx1"/>
            </a:solidFill>
          </a:endParaRPr>
        </a:p>
      </dgm:t>
    </dgm:pt>
    <dgm:pt modelId="{A44A3C9F-BF0F-4C9D-AC06-503FD0BF6E5D}" type="parTrans" cxnId="{A9261C31-0439-407C-B11D-F50DCA348E21}">
      <dgm:prSet/>
      <dgm:spPr/>
      <dgm:t>
        <a:bodyPr/>
        <a:lstStyle/>
        <a:p>
          <a:endParaRPr lang="ru-RU"/>
        </a:p>
      </dgm:t>
    </dgm:pt>
    <dgm:pt modelId="{7BBDECE2-1ECB-4F33-9E43-1D0144987CFF}" type="sibTrans" cxnId="{A9261C31-0439-407C-B11D-F50DCA348E21}">
      <dgm:prSet/>
      <dgm:spPr/>
      <dgm:t>
        <a:bodyPr/>
        <a:lstStyle/>
        <a:p>
          <a:endParaRPr lang="ru-RU"/>
        </a:p>
      </dgm:t>
    </dgm:pt>
    <dgm:pt modelId="{49FCB473-6A0E-465A-BC5F-1557AEDC876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2,0 млн. руб.</a:t>
          </a:r>
          <a:endParaRPr lang="ru-RU" sz="2000" b="1" dirty="0">
            <a:solidFill>
              <a:schemeClr val="tx1"/>
            </a:solidFill>
          </a:endParaRPr>
        </a:p>
      </dgm:t>
    </dgm:pt>
    <dgm:pt modelId="{97E6CE9A-B44F-4C0B-B2A7-14F2A73440DA}" type="parTrans" cxnId="{72643B7D-E27F-40F0-92BB-967C67343C93}">
      <dgm:prSet/>
      <dgm:spPr/>
      <dgm:t>
        <a:bodyPr/>
        <a:lstStyle/>
        <a:p>
          <a:endParaRPr lang="ru-RU"/>
        </a:p>
      </dgm:t>
    </dgm:pt>
    <dgm:pt modelId="{A95509E3-A017-464F-ACD0-C0C443711C68}" type="sibTrans" cxnId="{72643B7D-E27F-40F0-92BB-967C67343C93}">
      <dgm:prSet/>
      <dgm:spPr/>
      <dgm:t>
        <a:bodyPr/>
        <a:lstStyle/>
        <a:p>
          <a:endParaRPr lang="ru-RU"/>
        </a:p>
      </dgm:t>
    </dgm:pt>
    <dgm:pt modelId="{63C8377B-4E12-4CAE-A9A3-8E9FD6CA3F76}" type="pres">
      <dgm:prSet presAssocID="{46AF01BC-D72B-47CE-9BC1-30E3BA3E3F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E4147-EC25-4680-8427-4EF0D13D2938}" type="pres">
      <dgm:prSet presAssocID="{FF842415-5D3A-4949-B9D1-EDC156AD91C7}" presName="parentText" presStyleLbl="node1" presStyleIdx="0" presStyleCnt="3" custScaleY="146413" custLinFactNeighborX="1547" custLinFactNeighborY="-26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724A2-6B02-47A1-AE56-BAA320CD5F59}" type="pres">
      <dgm:prSet presAssocID="{4988ECA3-A5EB-4D26-83E2-B9FAF045FFD7}" presName="spacer" presStyleCnt="0"/>
      <dgm:spPr/>
    </dgm:pt>
    <dgm:pt modelId="{7737C868-95EB-4D55-B949-F9039A1976DE}" type="pres">
      <dgm:prSet presAssocID="{C3690B9D-C767-4158-81C0-E14D37E86E77}" presName="parentText" presStyleLbl="node1" presStyleIdx="1" presStyleCnt="3" custScaleY="91135" custLinFactY="243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C26DA-4FD6-4087-AE20-AD67E6522CE7}" type="pres">
      <dgm:prSet presAssocID="{7BBDECE2-1ECB-4F33-9E43-1D0144987CFF}" presName="spacer" presStyleCnt="0"/>
      <dgm:spPr/>
    </dgm:pt>
    <dgm:pt modelId="{E8B7BCD0-39C6-4B2C-BFB4-C77CBCDBA0F9}" type="pres">
      <dgm:prSet presAssocID="{49FCB473-6A0E-465A-BC5F-1557AEDC8760}" presName="parentText" presStyleLbl="node1" presStyleIdx="2" presStyleCnt="3" custScaleY="81898" custLinFactY="138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4C7ED-CCD7-471D-AA61-1399FA046610}" type="presOf" srcId="{FF842415-5D3A-4949-B9D1-EDC156AD91C7}" destId="{256E4147-EC25-4680-8427-4EF0D13D2938}" srcOrd="0" destOrd="0" presId="urn:microsoft.com/office/officeart/2005/8/layout/vList2"/>
    <dgm:cxn modelId="{7BB9CFDA-45DD-4B7B-88A7-A07166528036}" type="presOf" srcId="{C3690B9D-C767-4158-81C0-E14D37E86E77}" destId="{7737C868-95EB-4D55-B949-F9039A1976DE}" srcOrd="0" destOrd="0" presId="urn:microsoft.com/office/officeart/2005/8/layout/vList2"/>
    <dgm:cxn modelId="{A9261C31-0439-407C-B11D-F50DCA348E21}" srcId="{46AF01BC-D72B-47CE-9BC1-30E3BA3E3FF9}" destId="{C3690B9D-C767-4158-81C0-E14D37E86E77}" srcOrd="1" destOrd="0" parTransId="{A44A3C9F-BF0F-4C9D-AC06-503FD0BF6E5D}" sibTransId="{7BBDECE2-1ECB-4F33-9E43-1D0144987CFF}"/>
    <dgm:cxn modelId="{E68A09CF-6A25-42E6-B696-998D8761A304}" srcId="{46AF01BC-D72B-47CE-9BC1-30E3BA3E3FF9}" destId="{FF842415-5D3A-4949-B9D1-EDC156AD91C7}" srcOrd="0" destOrd="0" parTransId="{C041CBB7-2778-411C-A029-2994CFF55418}" sibTransId="{4988ECA3-A5EB-4D26-83E2-B9FAF045FFD7}"/>
    <dgm:cxn modelId="{54B06C60-BE90-4FAA-BBF1-500268D7C5F9}" type="presOf" srcId="{49FCB473-6A0E-465A-BC5F-1557AEDC8760}" destId="{E8B7BCD0-39C6-4B2C-BFB4-C77CBCDBA0F9}" srcOrd="0" destOrd="0" presId="urn:microsoft.com/office/officeart/2005/8/layout/vList2"/>
    <dgm:cxn modelId="{7A00BB0F-8B49-480F-A50A-C438438C2AB6}" type="presOf" srcId="{46AF01BC-D72B-47CE-9BC1-30E3BA3E3FF9}" destId="{63C8377B-4E12-4CAE-A9A3-8E9FD6CA3F76}" srcOrd="0" destOrd="0" presId="urn:microsoft.com/office/officeart/2005/8/layout/vList2"/>
    <dgm:cxn modelId="{72643B7D-E27F-40F0-92BB-967C67343C93}" srcId="{46AF01BC-D72B-47CE-9BC1-30E3BA3E3FF9}" destId="{49FCB473-6A0E-465A-BC5F-1557AEDC8760}" srcOrd="2" destOrd="0" parTransId="{97E6CE9A-B44F-4C0B-B2A7-14F2A73440DA}" sibTransId="{A95509E3-A017-464F-ACD0-C0C443711C68}"/>
    <dgm:cxn modelId="{364EF4FC-0E64-4D9C-B008-DA1F0E293A10}" type="presParOf" srcId="{63C8377B-4E12-4CAE-A9A3-8E9FD6CA3F76}" destId="{256E4147-EC25-4680-8427-4EF0D13D2938}" srcOrd="0" destOrd="0" presId="urn:microsoft.com/office/officeart/2005/8/layout/vList2"/>
    <dgm:cxn modelId="{1A9893AC-2DB2-4E2F-9EED-64EC2AC43F15}" type="presParOf" srcId="{63C8377B-4E12-4CAE-A9A3-8E9FD6CA3F76}" destId="{3DA724A2-6B02-47A1-AE56-BAA320CD5F59}" srcOrd="1" destOrd="0" presId="urn:microsoft.com/office/officeart/2005/8/layout/vList2"/>
    <dgm:cxn modelId="{A46F1E2C-4DF3-46D3-9262-A22455E18E83}" type="presParOf" srcId="{63C8377B-4E12-4CAE-A9A3-8E9FD6CA3F76}" destId="{7737C868-95EB-4D55-B949-F9039A1976DE}" srcOrd="2" destOrd="0" presId="urn:microsoft.com/office/officeart/2005/8/layout/vList2"/>
    <dgm:cxn modelId="{CFE61D17-2609-4A81-89E7-E6A605978BAC}" type="presParOf" srcId="{63C8377B-4E12-4CAE-A9A3-8E9FD6CA3F76}" destId="{461C26DA-4FD6-4087-AE20-AD67E6522CE7}" srcOrd="3" destOrd="0" presId="urn:microsoft.com/office/officeart/2005/8/layout/vList2"/>
    <dgm:cxn modelId="{4000906E-FDCD-447B-8C35-992E12C876C4}" type="presParOf" srcId="{63C8377B-4E12-4CAE-A9A3-8E9FD6CA3F76}" destId="{E8B7BCD0-39C6-4B2C-BFB4-C77CBCDBA0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FD2D61A-1254-4377-836A-84E8AF8746C9}" type="doc">
      <dgm:prSet loTypeId="urn:microsoft.com/office/officeart/2005/8/layout/vList3#3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E22994-E9B0-4EEA-95ED-6FF10B84559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Непрограммные направления деятельности.</a:t>
          </a:r>
          <a:endParaRPr lang="ru-RU" sz="2400" dirty="0"/>
        </a:p>
      </dgm:t>
    </dgm:pt>
    <dgm:pt modelId="{02C5A736-B60F-4531-A610-550FA37710A8}" type="parTrans" cxnId="{A7D5E8D5-80B3-4B66-8B8D-1E0E53FC0E7D}">
      <dgm:prSet/>
      <dgm:spPr/>
      <dgm:t>
        <a:bodyPr/>
        <a:lstStyle/>
        <a:p>
          <a:endParaRPr lang="ru-RU"/>
        </a:p>
      </dgm:t>
    </dgm:pt>
    <dgm:pt modelId="{795A2932-33FA-4460-BF72-CFAEB2848BF7}" type="sibTrans" cxnId="{A7D5E8D5-80B3-4B66-8B8D-1E0E53FC0E7D}">
      <dgm:prSet/>
      <dgm:spPr/>
      <dgm:t>
        <a:bodyPr/>
        <a:lstStyle/>
        <a:p>
          <a:endParaRPr lang="ru-RU"/>
        </a:p>
      </dgm:t>
    </dgm:pt>
    <dgm:pt modelId="{F33867CF-7B5D-4E3F-8AEE-DC33941C3D31}" type="pres">
      <dgm:prSet presAssocID="{8FD2D61A-1254-4377-836A-84E8AF874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13352-17E8-455E-AA4D-29CC7F44714E}" type="pres">
      <dgm:prSet presAssocID="{08E22994-E9B0-4EEA-95ED-6FF10B845591}" presName="composite" presStyleCnt="0"/>
      <dgm:spPr/>
    </dgm:pt>
    <dgm:pt modelId="{F7E258C7-9E0F-4628-8539-EE53E4B21D1D}" type="pres">
      <dgm:prSet presAssocID="{08E22994-E9B0-4EEA-95ED-6FF10B845591}" presName="imgShp" presStyleLbl="fgImgPlace1" presStyleIdx="0" presStyleCnt="1" custLinFactNeighborX="-82638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829104-5340-4F0E-82A5-3D7AEF48EDE1}" type="pres">
      <dgm:prSet presAssocID="{08E22994-E9B0-4EEA-95ED-6FF10B845591}" presName="txShp" presStyleLbl="node1" presStyleIdx="0" presStyleCnt="1" custScaleX="147245" custScaleY="8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37134-6860-45A7-BB52-E83E1D838699}" type="presOf" srcId="{08E22994-E9B0-4EEA-95ED-6FF10B845591}" destId="{75829104-5340-4F0E-82A5-3D7AEF48EDE1}" srcOrd="0" destOrd="0" presId="urn:microsoft.com/office/officeart/2005/8/layout/vList3#32"/>
    <dgm:cxn modelId="{A7D5E8D5-80B3-4B66-8B8D-1E0E53FC0E7D}" srcId="{8FD2D61A-1254-4377-836A-84E8AF8746C9}" destId="{08E22994-E9B0-4EEA-95ED-6FF10B845591}" srcOrd="0" destOrd="0" parTransId="{02C5A736-B60F-4531-A610-550FA37710A8}" sibTransId="{795A2932-33FA-4460-BF72-CFAEB2848BF7}"/>
    <dgm:cxn modelId="{BAE054F7-8E9A-47C8-877F-39F051DC1FF3}" type="presOf" srcId="{8FD2D61A-1254-4377-836A-84E8AF8746C9}" destId="{F33867CF-7B5D-4E3F-8AEE-DC33941C3D31}" srcOrd="0" destOrd="0" presId="urn:microsoft.com/office/officeart/2005/8/layout/vList3#32"/>
    <dgm:cxn modelId="{B5C4BBB9-2A4B-42C6-B837-D4A3BB5562A1}" type="presParOf" srcId="{F33867CF-7B5D-4E3F-8AEE-DC33941C3D31}" destId="{39113352-17E8-455E-AA4D-29CC7F44714E}" srcOrd="0" destOrd="0" presId="urn:microsoft.com/office/officeart/2005/8/layout/vList3#32"/>
    <dgm:cxn modelId="{4C1F6DBC-52B0-4416-B82A-5DBFFD1EC977}" type="presParOf" srcId="{39113352-17E8-455E-AA4D-29CC7F44714E}" destId="{F7E258C7-9E0F-4628-8539-EE53E4B21D1D}" srcOrd="0" destOrd="0" presId="urn:microsoft.com/office/officeart/2005/8/layout/vList3#32"/>
    <dgm:cxn modelId="{48FB21AC-9714-451D-B1DB-CF8F4816B068}" type="presParOf" srcId="{39113352-17E8-455E-AA4D-29CC7F44714E}" destId="{75829104-5340-4F0E-82A5-3D7AEF48EDE1}" srcOrd="1" destOrd="0" presId="urn:microsoft.com/office/officeart/2005/8/layout/vList3#3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2F5F341-1800-42CE-A242-49D233F882B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D63A52-CDB3-4AF7-8666-AD7814D5B9DE}">
      <dgm:prSet/>
      <dgm:spPr>
        <a:solidFill>
          <a:srgbClr val="5601FF"/>
        </a:solidFill>
      </dgm:spPr>
      <dgm:t>
        <a:bodyPr/>
        <a:lstStyle/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Спасибо </a:t>
          </a:r>
        </a:p>
        <a:p>
          <a:pPr rtl="0"/>
          <a:r>
            <a:rPr lang="ru-RU" i="1" dirty="0" smtClean="0">
              <a:latin typeface="Arial" pitchFamily="34" charset="0"/>
              <a:cs typeface="Arial" pitchFamily="34" charset="0"/>
            </a:rPr>
            <a:t>за внимание!</a:t>
          </a:r>
          <a:r>
            <a:rPr lang="ru-RU" dirty="0" smtClean="0"/>
            <a:t> </a:t>
          </a:r>
          <a:br>
            <a:rPr lang="ru-RU" dirty="0" smtClean="0"/>
          </a:br>
          <a:endParaRPr lang="ru-RU" dirty="0"/>
        </a:p>
      </dgm:t>
    </dgm:pt>
    <dgm:pt modelId="{79ED43A6-D966-4793-914B-9749B435AF09}" type="parTrans" cxnId="{8F2A8705-AAEF-4A8A-BC31-E04437737F6B}">
      <dgm:prSet/>
      <dgm:spPr/>
      <dgm:t>
        <a:bodyPr/>
        <a:lstStyle/>
        <a:p>
          <a:endParaRPr lang="ru-RU"/>
        </a:p>
      </dgm:t>
    </dgm:pt>
    <dgm:pt modelId="{2638B7B3-F3C5-4283-96AB-1CBB2CB35FAE}" type="sibTrans" cxnId="{8F2A8705-AAEF-4A8A-BC31-E04437737F6B}">
      <dgm:prSet/>
      <dgm:spPr/>
      <dgm:t>
        <a:bodyPr/>
        <a:lstStyle/>
        <a:p>
          <a:endParaRPr lang="ru-RU"/>
        </a:p>
      </dgm:t>
    </dgm:pt>
    <dgm:pt modelId="{28301754-6073-4384-9E96-BBC7CDBC1508}" type="pres">
      <dgm:prSet presAssocID="{22F5F341-1800-42CE-A242-49D233F882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5A450-3338-4237-A90E-8A4D78EA08DA}" type="pres">
      <dgm:prSet presAssocID="{74D63A52-CDB3-4AF7-8666-AD7814D5B9DE}" presName="linNode" presStyleCnt="0"/>
      <dgm:spPr/>
    </dgm:pt>
    <dgm:pt modelId="{5993DC73-3972-4581-AE9D-3C0FFE6DE92B}" type="pres">
      <dgm:prSet presAssocID="{74D63A52-CDB3-4AF7-8666-AD7814D5B9DE}" presName="parentText" presStyleLbl="node1" presStyleIdx="0" presStyleCnt="1" custScaleX="2527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2A8705-AAEF-4A8A-BC31-E04437737F6B}" srcId="{22F5F341-1800-42CE-A242-49D233F882BC}" destId="{74D63A52-CDB3-4AF7-8666-AD7814D5B9DE}" srcOrd="0" destOrd="0" parTransId="{79ED43A6-D966-4793-914B-9749B435AF09}" sibTransId="{2638B7B3-F3C5-4283-96AB-1CBB2CB35FAE}"/>
    <dgm:cxn modelId="{3A6C6F4B-E813-407A-8059-3BC124B70710}" type="presOf" srcId="{74D63A52-CDB3-4AF7-8666-AD7814D5B9DE}" destId="{5993DC73-3972-4581-AE9D-3C0FFE6DE92B}" srcOrd="0" destOrd="0" presId="urn:microsoft.com/office/officeart/2005/8/layout/vList5"/>
    <dgm:cxn modelId="{54E37A85-2770-4639-A857-801ACA701C68}" type="presOf" srcId="{22F5F341-1800-42CE-A242-49D233F882BC}" destId="{28301754-6073-4384-9E96-BBC7CDBC1508}" srcOrd="0" destOrd="0" presId="urn:microsoft.com/office/officeart/2005/8/layout/vList5"/>
    <dgm:cxn modelId="{3636CAE0-6F99-4092-B733-3C00C28E9484}" type="presParOf" srcId="{28301754-6073-4384-9E96-BBC7CDBC1508}" destId="{7345A450-3338-4237-A90E-8A4D78EA08DA}" srcOrd="0" destOrd="0" presId="urn:microsoft.com/office/officeart/2005/8/layout/vList5"/>
    <dgm:cxn modelId="{E312DCC1-CAC7-4B06-B3C0-92692C65FA8D}" type="presParOf" srcId="{7345A450-3338-4237-A90E-8A4D78EA08DA}" destId="{5993DC73-3972-4581-AE9D-3C0FFE6DE92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 </a:t>
          </a:r>
          <a:r>
            <a:rPr lang="ru-RU" sz="2800" b="1" dirty="0" smtClean="0"/>
            <a:t>Динамика исполнения собственных доходов за 2016- 2018годы</a:t>
          </a:r>
          <a:endParaRPr lang="ru-RU" sz="2800" b="1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322" custLinFactNeighborX="-100000" custLinFactNeighborY="-4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42783" custLinFactNeighborX="1776" custLinFactNeighborY="-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E8301-321A-4845-9D17-E8F356F952C4}" type="presOf" srcId="{9A29B317-C341-4B1B-904B-E6A39F746460}" destId="{118AB268-E2CE-43A4-9A7D-333E8BE7DFCA}" srcOrd="0" destOrd="0" presId="urn:microsoft.com/office/officeart/2005/8/layout/vList3#2"/>
    <dgm:cxn modelId="{AE8E1D17-8B87-4A6F-BDD8-0EF027E66DEB}" type="presOf" srcId="{405A658F-AB2B-42E2-92DF-63FBB0DE4826}" destId="{08A57E80-E481-4462-8CDD-0FE725A9A50A}" srcOrd="0" destOrd="0" presId="urn:microsoft.com/office/officeart/2005/8/layout/vList3#2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02F3DFA4-04EA-48D1-B71F-742C346AAC0F}" type="presParOf" srcId="{118AB268-E2CE-43A4-9A7D-333E8BE7DFCA}" destId="{60B792E8-678B-43C0-9B85-28DC7949612B}" srcOrd="0" destOrd="0" presId="urn:microsoft.com/office/officeart/2005/8/layout/vList3#2"/>
    <dgm:cxn modelId="{E9F48DFF-CE19-45F7-835F-9A33DD94D41D}" type="presParOf" srcId="{60B792E8-678B-43C0-9B85-28DC7949612B}" destId="{49950A56-91E3-4445-A014-2F35248D7A28}" srcOrd="0" destOrd="0" presId="urn:microsoft.com/office/officeart/2005/8/layout/vList3#2"/>
    <dgm:cxn modelId="{396F3A57-3BAB-4A4A-AAD7-2DF3F5726846}" type="presParOf" srcId="{60B792E8-678B-43C0-9B85-28DC7949612B}" destId="{08A57E80-E481-4462-8CDD-0FE725A9A50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/>
          <a:r>
            <a:rPr lang="ru-RU" sz="3200" dirty="0" smtClean="0"/>
            <a:t>Структура доходов за 2018 год</a:t>
          </a:r>
          <a:endParaRPr lang="ru-RU" sz="3200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322" custLinFactNeighborX="-100000" custLinFactNeighborY="-4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39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BE433-7678-4A10-92BD-241836D9FA4C}" type="presOf" srcId="{9A29B317-C341-4B1B-904B-E6A39F746460}" destId="{118AB268-E2CE-43A4-9A7D-333E8BE7DFCA}" srcOrd="0" destOrd="0" presId="urn:microsoft.com/office/officeart/2005/8/layout/vList3#3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E025BA2A-287E-4872-B7FA-C14317A23062}" type="presOf" srcId="{405A658F-AB2B-42E2-92DF-63FBB0DE4826}" destId="{08A57E80-E481-4462-8CDD-0FE725A9A50A}" srcOrd="0" destOrd="0" presId="urn:microsoft.com/office/officeart/2005/8/layout/vList3#3"/>
    <dgm:cxn modelId="{0900184A-C890-4287-B34B-CFC40217CBC3}" type="presParOf" srcId="{118AB268-E2CE-43A4-9A7D-333E8BE7DFCA}" destId="{60B792E8-678B-43C0-9B85-28DC7949612B}" srcOrd="0" destOrd="0" presId="urn:microsoft.com/office/officeart/2005/8/layout/vList3#3"/>
    <dgm:cxn modelId="{970A32EC-6773-4146-83F9-368CEECF22B4}" type="presParOf" srcId="{60B792E8-678B-43C0-9B85-28DC7949612B}" destId="{49950A56-91E3-4445-A014-2F35248D7A28}" srcOrd="0" destOrd="0" presId="urn:microsoft.com/office/officeart/2005/8/layout/vList3#3"/>
    <dgm:cxn modelId="{C53FB056-55F2-4A2E-8881-80ACD5904401}" type="presParOf" srcId="{60B792E8-678B-43C0-9B85-28DC7949612B}" destId="{08A57E80-E481-4462-8CDD-0FE725A9A50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29B317-C341-4B1B-904B-E6A39F746460}" type="doc">
      <dgm:prSet loTypeId="urn:microsoft.com/office/officeart/2005/8/layout/vList3#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A658F-AB2B-42E2-92DF-63FBB0DE48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Динамика поступления налоговых  доходов         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за 2016- 2018годы</a:t>
          </a:r>
          <a:endParaRPr lang="ru-RU" sz="2800" b="1" dirty="0"/>
        </a:p>
      </dgm:t>
    </dgm:pt>
    <dgm:pt modelId="{70269863-3D63-4BF2-8A3F-081D7199D98D}" type="parTrans" cxnId="{1DADFB7C-1AA2-4363-BBE7-A165EF98E89E}">
      <dgm:prSet/>
      <dgm:spPr/>
      <dgm:t>
        <a:bodyPr/>
        <a:lstStyle/>
        <a:p>
          <a:endParaRPr lang="ru-RU"/>
        </a:p>
      </dgm:t>
    </dgm:pt>
    <dgm:pt modelId="{3156BEEF-4E60-4EBF-B091-C6EFB45E95E5}" type="sibTrans" cxnId="{1DADFB7C-1AA2-4363-BBE7-A165EF98E89E}">
      <dgm:prSet/>
      <dgm:spPr/>
      <dgm:t>
        <a:bodyPr/>
        <a:lstStyle/>
        <a:p>
          <a:endParaRPr lang="ru-RU"/>
        </a:p>
      </dgm:t>
    </dgm:pt>
    <dgm:pt modelId="{118AB268-E2CE-43A4-9A7D-333E8BE7DFCA}" type="pres">
      <dgm:prSet presAssocID="{9A29B317-C341-4B1B-904B-E6A39F7464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792E8-678B-43C0-9B85-28DC7949612B}" type="pres">
      <dgm:prSet presAssocID="{405A658F-AB2B-42E2-92DF-63FBB0DE4826}" presName="composite" presStyleCnt="0"/>
      <dgm:spPr/>
    </dgm:pt>
    <dgm:pt modelId="{49950A56-91E3-4445-A014-2F35248D7A28}" type="pres">
      <dgm:prSet presAssocID="{405A658F-AB2B-42E2-92DF-63FBB0DE4826}" presName="imgShp" presStyleLbl="fgImgPlace1" presStyleIdx="0" presStyleCnt="1" custLinFactX="-322" custLinFactNeighborX="-100000" custLinFactNeighborY="-4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A57E80-E481-4462-8CDD-0FE725A9A50A}" type="pres">
      <dgm:prSet presAssocID="{405A658F-AB2B-42E2-92DF-63FBB0DE4826}" presName="txShp" presStyleLbl="node1" presStyleIdx="0" presStyleCnt="1" custScaleX="145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C7C73-F51E-41EF-8AFF-2DFEEBA6C7C3}" type="presOf" srcId="{405A658F-AB2B-42E2-92DF-63FBB0DE4826}" destId="{08A57E80-E481-4462-8CDD-0FE725A9A50A}" srcOrd="0" destOrd="0" presId="urn:microsoft.com/office/officeart/2005/8/layout/vList3#3"/>
    <dgm:cxn modelId="{56673F7D-1D40-49AA-9549-2D4F0F51DE3B}" type="presOf" srcId="{9A29B317-C341-4B1B-904B-E6A39F746460}" destId="{118AB268-E2CE-43A4-9A7D-333E8BE7DFCA}" srcOrd="0" destOrd="0" presId="urn:microsoft.com/office/officeart/2005/8/layout/vList3#3"/>
    <dgm:cxn modelId="{1DADFB7C-1AA2-4363-BBE7-A165EF98E89E}" srcId="{9A29B317-C341-4B1B-904B-E6A39F746460}" destId="{405A658F-AB2B-42E2-92DF-63FBB0DE4826}" srcOrd="0" destOrd="0" parTransId="{70269863-3D63-4BF2-8A3F-081D7199D98D}" sibTransId="{3156BEEF-4E60-4EBF-B091-C6EFB45E95E5}"/>
    <dgm:cxn modelId="{67CB0F81-0C43-42BB-B2A2-CFDC659AA8C8}" type="presParOf" srcId="{118AB268-E2CE-43A4-9A7D-333E8BE7DFCA}" destId="{60B792E8-678B-43C0-9B85-28DC7949612B}" srcOrd="0" destOrd="0" presId="urn:microsoft.com/office/officeart/2005/8/layout/vList3#3"/>
    <dgm:cxn modelId="{244441CF-21A6-41CE-A2B1-3AAD47282C7B}" type="presParOf" srcId="{60B792E8-678B-43C0-9B85-28DC7949612B}" destId="{49950A56-91E3-4445-A014-2F35248D7A28}" srcOrd="0" destOrd="0" presId="urn:microsoft.com/office/officeart/2005/8/layout/vList3#3"/>
    <dgm:cxn modelId="{3C4A0718-C391-4BC7-9335-9E822675B1F1}" type="presParOf" srcId="{60B792E8-678B-43C0-9B85-28DC7949612B}" destId="{08A57E80-E481-4462-8CDD-0FE725A9A50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E25A-2B69-4E76-9AD8-8EF93927E535}">
      <dsp:nvSpPr>
        <dsp:cNvPr id="0" name=""/>
        <dsp:cNvSpPr/>
      </dsp:nvSpPr>
      <dsp:spPr>
        <a:xfrm>
          <a:off x="0" y="49979"/>
          <a:ext cx="8568952" cy="6989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F32FA-2E37-492D-B136-96855ACC2621}">
      <dsp:nvSpPr>
        <dsp:cNvPr id="0" name=""/>
        <dsp:cNvSpPr/>
      </dsp:nvSpPr>
      <dsp:spPr>
        <a:xfrm>
          <a:off x="3960430" y="0"/>
          <a:ext cx="1114625" cy="961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285BF-D064-4DBC-A572-3FD929C34BD8}">
      <dsp:nvSpPr>
        <dsp:cNvPr id="0" name=""/>
        <dsp:cNvSpPr/>
      </dsp:nvSpPr>
      <dsp:spPr>
        <a:xfrm rot="10800000">
          <a:off x="936089" y="767011"/>
          <a:ext cx="7006400" cy="2170675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baseline="0" dirty="0" smtClean="0">
            <a:solidFill>
              <a:srgbClr val="6740C8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baseline="0" dirty="0" smtClean="0">
            <a:solidFill>
              <a:srgbClr val="6740C8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baseline="0" dirty="0" smtClean="0">
            <a:solidFill>
              <a:srgbClr val="CC0066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baseline="0" dirty="0" smtClean="0">
            <a:solidFill>
              <a:srgbClr val="CC0066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baseline="0" dirty="0" smtClean="0">
              <a:solidFill>
                <a:srgbClr val="3F25AB"/>
              </a:solidFill>
              <a:latin typeface="Cambria Math" pitchFamily="18" charset="0"/>
              <a:ea typeface="Cambria Math" pitchFamily="18" charset="0"/>
              <a:cs typeface="Arial" pitchFamily="34" charset="0"/>
            </a:rPr>
            <a:t>«Об исполнении бюджета Сосновского муниципального района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baseline="0" dirty="0" smtClean="0">
              <a:solidFill>
                <a:srgbClr val="3F25AB"/>
              </a:solidFill>
              <a:latin typeface="Cambria Math" pitchFamily="18" charset="0"/>
              <a:ea typeface="Cambria Math" pitchFamily="18" charset="0"/>
              <a:cs typeface="Arial" pitchFamily="34" charset="0"/>
            </a:rPr>
            <a:t>за 2018 год»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baseline="0" dirty="0" smtClean="0">
            <a:solidFill>
              <a:schemeClr val="bg1"/>
            </a:solidFill>
          </a:endParaRP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baseline="0" dirty="0">
            <a:solidFill>
              <a:schemeClr val="bg1"/>
            </a:solidFill>
          </a:endParaRPr>
        </a:p>
      </dsp:txBody>
      <dsp:txXfrm rot="10800000">
        <a:off x="1002845" y="767011"/>
        <a:ext cx="6872888" cy="21039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0"/>
          <a:ext cx="8435283" cy="54930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229" tIns="28800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Структура налоговых  доходов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37326" y="0"/>
        <a:ext cx="8297956" cy="549307"/>
      </dsp:txXfrm>
    </dsp:sp>
    <dsp:sp modelId="{49950A56-91E3-4445-A014-2F35248D7A28}">
      <dsp:nvSpPr>
        <dsp:cNvPr id="0" name=""/>
        <dsp:cNvSpPr/>
      </dsp:nvSpPr>
      <dsp:spPr>
        <a:xfrm>
          <a:off x="667307" y="536"/>
          <a:ext cx="549307" cy="5493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319"/>
          <a:ext cx="8229603" cy="65339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28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63347" y="319"/>
        <a:ext cx="8066255" cy="653393"/>
      </dsp:txXfrm>
    </dsp:sp>
    <dsp:sp modelId="{49950A56-91E3-4445-A014-2F35248D7A28}">
      <dsp:nvSpPr>
        <dsp:cNvPr id="0" name=""/>
        <dsp:cNvSpPr/>
      </dsp:nvSpPr>
      <dsp:spPr>
        <a:xfrm>
          <a:off x="491574" y="638"/>
          <a:ext cx="653393" cy="6533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319"/>
          <a:ext cx="8229603" cy="65339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28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63347" y="319"/>
        <a:ext cx="8066255" cy="653393"/>
      </dsp:txXfrm>
    </dsp:sp>
    <dsp:sp modelId="{49950A56-91E3-4445-A014-2F35248D7A28}">
      <dsp:nvSpPr>
        <dsp:cNvPr id="0" name=""/>
        <dsp:cNvSpPr/>
      </dsp:nvSpPr>
      <dsp:spPr>
        <a:xfrm>
          <a:off x="491574" y="638"/>
          <a:ext cx="653393" cy="6533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274"/>
          <a:ext cx="8229603" cy="561525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17" tIns="0" rIns="199136" bIns="32400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40380" y="274"/>
        <a:ext cx="8089222" cy="561525"/>
      </dsp:txXfrm>
    </dsp:sp>
    <dsp:sp modelId="{49950A56-91E3-4445-A014-2F35248D7A28}">
      <dsp:nvSpPr>
        <dsp:cNvPr id="0" name=""/>
        <dsp:cNvSpPr/>
      </dsp:nvSpPr>
      <dsp:spPr>
        <a:xfrm>
          <a:off x="616271" y="548"/>
          <a:ext cx="561525" cy="5615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274"/>
          <a:ext cx="8229603" cy="561525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17" tIns="0" rIns="199136" bIns="18000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40380" y="274"/>
        <a:ext cx="8089222" cy="561525"/>
      </dsp:txXfrm>
    </dsp:sp>
    <dsp:sp modelId="{49950A56-91E3-4445-A014-2F35248D7A28}">
      <dsp:nvSpPr>
        <dsp:cNvPr id="0" name=""/>
        <dsp:cNvSpPr/>
      </dsp:nvSpPr>
      <dsp:spPr>
        <a:xfrm>
          <a:off x="616271" y="548"/>
          <a:ext cx="561525" cy="5615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0"/>
          <a:ext cx="8229603" cy="647439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03" tIns="0" rIns="199136" bIns="28800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61859" y="0"/>
        <a:ext cx="8067743" cy="647439"/>
      </dsp:txXfrm>
    </dsp:sp>
    <dsp:sp modelId="{49950A56-91E3-4445-A014-2F35248D7A28}">
      <dsp:nvSpPr>
        <dsp:cNvPr id="0" name=""/>
        <dsp:cNvSpPr/>
      </dsp:nvSpPr>
      <dsp:spPr>
        <a:xfrm>
          <a:off x="499656" y="632"/>
          <a:ext cx="647439" cy="6474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239"/>
          <a:ext cx="8229603" cy="48958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94" tIns="0" rIns="199136" bIns="32400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22396" y="239"/>
        <a:ext cx="8107206" cy="489587"/>
      </dsp:txXfrm>
    </dsp:sp>
    <dsp:sp modelId="{49950A56-91E3-4445-A014-2F35248D7A28}">
      <dsp:nvSpPr>
        <dsp:cNvPr id="0" name=""/>
        <dsp:cNvSpPr/>
      </dsp:nvSpPr>
      <dsp:spPr>
        <a:xfrm>
          <a:off x="226370" y="0"/>
          <a:ext cx="489587" cy="489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239"/>
          <a:ext cx="8229603" cy="48958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94" tIns="0" rIns="199136" bIns="32400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22396" y="239"/>
        <a:ext cx="8107206" cy="489587"/>
      </dsp:txXfrm>
    </dsp:sp>
    <dsp:sp modelId="{49950A56-91E3-4445-A014-2F35248D7A28}">
      <dsp:nvSpPr>
        <dsp:cNvPr id="0" name=""/>
        <dsp:cNvSpPr/>
      </dsp:nvSpPr>
      <dsp:spPr>
        <a:xfrm>
          <a:off x="226370" y="0"/>
          <a:ext cx="489587" cy="489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239"/>
          <a:ext cx="8229603" cy="48958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94" tIns="0" rIns="199136" bIns="32400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22396" y="239"/>
        <a:ext cx="8107206" cy="489587"/>
      </dsp:txXfrm>
    </dsp:sp>
    <dsp:sp modelId="{49950A56-91E3-4445-A014-2F35248D7A28}">
      <dsp:nvSpPr>
        <dsp:cNvPr id="0" name=""/>
        <dsp:cNvSpPr/>
      </dsp:nvSpPr>
      <dsp:spPr>
        <a:xfrm>
          <a:off x="226370" y="0"/>
          <a:ext cx="489587" cy="489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239"/>
          <a:ext cx="8229603" cy="48958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894" tIns="0" rIns="199136" bIns="32400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Налоговые доходы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22396" y="239"/>
        <a:ext cx="8107206" cy="489587"/>
      </dsp:txXfrm>
    </dsp:sp>
    <dsp:sp modelId="{49950A56-91E3-4445-A014-2F35248D7A28}">
      <dsp:nvSpPr>
        <dsp:cNvPr id="0" name=""/>
        <dsp:cNvSpPr/>
      </dsp:nvSpPr>
      <dsp:spPr>
        <a:xfrm>
          <a:off x="226370" y="0"/>
          <a:ext cx="489587" cy="489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38934" y="444"/>
          <a:ext cx="8180334" cy="908995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4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/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          Бюджет Сосновского  муниципального района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на 2018 год 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266183" y="444"/>
        <a:ext cx="7953085" cy="908995"/>
      </dsp:txXfrm>
    </dsp:sp>
    <dsp:sp modelId="{49950A56-91E3-4445-A014-2F35248D7A28}">
      <dsp:nvSpPr>
        <dsp:cNvPr id="0" name=""/>
        <dsp:cNvSpPr/>
      </dsp:nvSpPr>
      <dsp:spPr>
        <a:xfrm>
          <a:off x="320351" y="888"/>
          <a:ext cx="908995" cy="908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303"/>
          <a:ext cx="8229603" cy="621244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2" tIns="0" rIns="199136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        </a:t>
          </a:r>
          <a:r>
            <a:rPr lang="ru-RU" sz="2800" b="1" kern="1200" dirty="0" smtClean="0"/>
            <a:t>Неналоговые доходы районного бюджета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55310" y="303"/>
        <a:ext cx="8074292" cy="621244"/>
      </dsp:txXfrm>
    </dsp:sp>
    <dsp:sp modelId="{49950A56-91E3-4445-A014-2F35248D7A28}">
      <dsp:nvSpPr>
        <dsp:cNvPr id="0" name=""/>
        <dsp:cNvSpPr/>
      </dsp:nvSpPr>
      <dsp:spPr>
        <a:xfrm>
          <a:off x="535211" y="607"/>
          <a:ext cx="621244" cy="6212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303"/>
          <a:ext cx="8229603" cy="621244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2" tIns="0" rIns="199136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        </a:t>
          </a:r>
          <a:r>
            <a:rPr lang="ru-RU" sz="2800" b="1" kern="1200" dirty="0" smtClean="0"/>
            <a:t>Неналоговые доходы районного бюджета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55310" y="303"/>
        <a:ext cx="8074292" cy="621244"/>
      </dsp:txXfrm>
    </dsp:sp>
    <dsp:sp modelId="{49950A56-91E3-4445-A014-2F35248D7A28}">
      <dsp:nvSpPr>
        <dsp:cNvPr id="0" name=""/>
        <dsp:cNvSpPr/>
      </dsp:nvSpPr>
      <dsp:spPr>
        <a:xfrm>
          <a:off x="535211" y="607"/>
          <a:ext cx="621244" cy="6212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303"/>
          <a:ext cx="8229603" cy="621244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952" tIns="0" rIns="199136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        </a:t>
          </a:r>
          <a:r>
            <a:rPr lang="ru-RU" sz="2800" b="1" kern="1200" dirty="0" smtClean="0"/>
            <a:t>Неналоговые доходы районного бюджета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55310" y="303"/>
        <a:ext cx="8074292" cy="621244"/>
      </dsp:txXfrm>
    </dsp:sp>
    <dsp:sp modelId="{49950A56-91E3-4445-A014-2F35248D7A28}">
      <dsp:nvSpPr>
        <dsp:cNvPr id="0" name=""/>
        <dsp:cNvSpPr/>
      </dsp:nvSpPr>
      <dsp:spPr>
        <a:xfrm>
          <a:off x="535211" y="607"/>
          <a:ext cx="621244" cy="6212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708"/>
          <a:ext cx="8229603" cy="724761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600" tIns="121920" rIns="227584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ea typeface="Times New Roman"/>
              <a:cs typeface="Arial" pitchFamily="34" charset="0"/>
            </a:rPr>
            <a:t>Безвозмездные поступления</a:t>
          </a:r>
          <a:endParaRPr lang="ru-RU" sz="3200" kern="1200" dirty="0"/>
        </a:p>
      </dsp:txBody>
      <dsp:txXfrm rot="10800000">
        <a:off x="181189" y="708"/>
        <a:ext cx="8048413" cy="724761"/>
      </dsp:txXfrm>
    </dsp:sp>
    <dsp:sp modelId="{49950A56-91E3-4445-A014-2F35248D7A28}">
      <dsp:nvSpPr>
        <dsp:cNvPr id="0" name=""/>
        <dsp:cNvSpPr/>
      </dsp:nvSpPr>
      <dsp:spPr>
        <a:xfrm>
          <a:off x="394702" y="708"/>
          <a:ext cx="724761" cy="7247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0"/>
          <a:ext cx="8229603" cy="54930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229" tIns="72000" rIns="227584" bIns="12192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ea typeface="Times New Roman"/>
              <a:cs typeface="Arial" pitchFamily="34" charset="0"/>
            </a:rPr>
            <a:t>Безвозмездные поступления</a:t>
          </a:r>
          <a:endParaRPr lang="ru-RU" sz="3200" kern="1200" dirty="0"/>
        </a:p>
      </dsp:txBody>
      <dsp:txXfrm rot="10800000">
        <a:off x="137326" y="0"/>
        <a:ext cx="8092276" cy="549307"/>
      </dsp:txXfrm>
    </dsp:sp>
    <dsp:sp modelId="{49950A56-91E3-4445-A014-2F35248D7A28}">
      <dsp:nvSpPr>
        <dsp:cNvPr id="0" name=""/>
        <dsp:cNvSpPr/>
      </dsp:nvSpPr>
      <dsp:spPr>
        <a:xfrm>
          <a:off x="632856" y="536"/>
          <a:ext cx="549307" cy="5493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0"/>
          <a:ext cx="8229603" cy="54930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229" tIns="36000" rIns="227584" bIns="108000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ea typeface="Times New Roman"/>
              <a:cs typeface="Arial" pitchFamily="34" charset="0"/>
            </a:rPr>
            <a:t>Безвозмездные поступления</a:t>
          </a:r>
          <a:endParaRPr lang="ru-RU" sz="3200" kern="1200" dirty="0"/>
        </a:p>
      </dsp:txBody>
      <dsp:txXfrm rot="10800000">
        <a:off x="137326" y="0"/>
        <a:ext cx="8092276" cy="549307"/>
      </dsp:txXfrm>
    </dsp:sp>
    <dsp:sp modelId="{49950A56-91E3-4445-A014-2F35248D7A28}">
      <dsp:nvSpPr>
        <dsp:cNvPr id="0" name=""/>
        <dsp:cNvSpPr/>
      </dsp:nvSpPr>
      <dsp:spPr>
        <a:xfrm>
          <a:off x="632856" y="536"/>
          <a:ext cx="549307" cy="5493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30F7-B1E3-4A2D-951D-F787211C57B9}">
      <dsp:nvSpPr>
        <dsp:cNvPr id="0" name=""/>
        <dsp:cNvSpPr/>
      </dsp:nvSpPr>
      <dsp:spPr>
        <a:xfrm rot="10800000">
          <a:off x="395507" y="0"/>
          <a:ext cx="7834092" cy="76586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727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      </a:t>
          </a:r>
          <a:r>
            <a:rPr lang="ru-RU" sz="3500" b="1" kern="1200" dirty="0" smtClean="0"/>
            <a:t>Расходная часть бюджета</a:t>
          </a:r>
          <a:endParaRPr lang="ru-RU" sz="3500" b="1" kern="1200" dirty="0"/>
        </a:p>
      </dsp:txBody>
      <dsp:txXfrm rot="10800000">
        <a:off x="586974" y="0"/>
        <a:ext cx="7642625" cy="765868"/>
      </dsp:txXfrm>
    </dsp:sp>
    <dsp:sp modelId="{E0CE3025-8810-4ECA-B498-62420ABCCC23}">
      <dsp:nvSpPr>
        <dsp:cNvPr id="0" name=""/>
        <dsp:cNvSpPr/>
      </dsp:nvSpPr>
      <dsp:spPr>
        <a:xfrm>
          <a:off x="867631" y="0"/>
          <a:ext cx="765868" cy="7658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30F7-B1E3-4A2D-951D-F787211C57B9}">
      <dsp:nvSpPr>
        <dsp:cNvPr id="0" name=""/>
        <dsp:cNvSpPr/>
      </dsp:nvSpPr>
      <dsp:spPr>
        <a:xfrm rot="10800000">
          <a:off x="395507" y="0"/>
          <a:ext cx="7834092" cy="76586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727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      </a:t>
          </a:r>
          <a:r>
            <a:rPr lang="ru-RU" sz="3500" b="1" kern="1200" dirty="0" smtClean="0"/>
            <a:t>Расходная часть бюджета</a:t>
          </a:r>
          <a:endParaRPr lang="ru-RU" sz="3500" b="1" kern="1200" dirty="0"/>
        </a:p>
      </dsp:txBody>
      <dsp:txXfrm rot="10800000">
        <a:off x="586974" y="0"/>
        <a:ext cx="7642625" cy="765868"/>
      </dsp:txXfrm>
    </dsp:sp>
    <dsp:sp modelId="{E0CE3025-8810-4ECA-B498-62420ABCCC23}">
      <dsp:nvSpPr>
        <dsp:cNvPr id="0" name=""/>
        <dsp:cNvSpPr/>
      </dsp:nvSpPr>
      <dsp:spPr>
        <a:xfrm>
          <a:off x="867631" y="0"/>
          <a:ext cx="765868" cy="7658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304760" y="0"/>
          <a:ext cx="7648682" cy="706090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66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</a:rPr>
            <a:t>Р А С Х О Д Ы </a:t>
          </a:r>
          <a:endParaRPr lang="ru-RU" sz="3200" b="1" kern="1200" dirty="0">
            <a:latin typeface="+mn-lt"/>
          </a:endParaRPr>
        </a:p>
      </dsp:txBody>
      <dsp:txXfrm rot="10800000">
        <a:off x="481282" y="0"/>
        <a:ext cx="7472160" cy="706090"/>
      </dsp:txXfrm>
    </dsp:sp>
    <dsp:sp modelId="{49950A56-91E3-4445-A014-2F35248D7A28}">
      <dsp:nvSpPr>
        <dsp:cNvPr id="0" name=""/>
        <dsp:cNvSpPr/>
      </dsp:nvSpPr>
      <dsp:spPr>
        <a:xfrm>
          <a:off x="586405" y="0"/>
          <a:ext cx="706090" cy="7060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-1" y="626"/>
          <a:ext cx="8786877" cy="647445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503" tIns="0" rIns="199136" bIns="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i="0" kern="1200" baseline="0" dirty="0" smtClean="0">
              <a:latin typeface="+mn-lt"/>
              <a:ea typeface="+mn-ea"/>
              <a:cs typeface="+mn-cs"/>
            </a:rPr>
            <a:t>Структура расходов бюджета за 2018 год</a:t>
          </a:r>
          <a:endParaRPr lang="ru-RU" sz="2800" b="1" kern="1200" dirty="0">
            <a:latin typeface="+mn-lt"/>
          </a:endParaRPr>
        </a:p>
      </dsp:txBody>
      <dsp:txXfrm rot="10800000">
        <a:off x="161860" y="626"/>
        <a:ext cx="8625016" cy="647445"/>
      </dsp:txXfrm>
    </dsp:sp>
    <dsp:sp modelId="{49950A56-91E3-4445-A014-2F35248D7A28}">
      <dsp:nvSpPr>
        <dsp:cNvPr id="0" name=""/>
        <dsp:cNvSpPr/>
      </dsp:nvSpPr>
      <dsp:spPr>
        <a:xfrm>
          <a:off x="252692" y="59892"/>
          <a:ext cx="868215" cy="5881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234884" y="40315"/>
          <a:ext cx="8285747" cy="819520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3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Фактические  данные отчета об исполнении   доходов и расходов бюджета составили :</a:t>
          </a:r>
          <a:endParaRPr lang="ru-RU" sz="2800" b="1" kern="1200" dirty="0"/>
        </a:p>
      </dsp:txBody>
      <dsp:txXfrm rot="10800000">
        <a:off x="439764" y="40315"/>
        <a:ext cx="8080867" cy="819520"/>
      </dsp:txXfrm>
    </dsp:sp>
    <dsp:sp modelId="{49950A56-91E3-4445-A014-2F35248D7A28}">
      <dsp:nvSpPr>
        <dsp:cNvPr id="0" name=""/>
        <dsp:cNvSpPr/>
      </dsp:nvSpPr>
      <dsp:spPr>
        <a:xfrm>
          <a:off x="50512" y="0"/>
          <a:ext cx="921213" cy="9212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2DB7-8E6B-4C6F-8A0C-DC7D15F83424}">
      <dsp:nvSpPr>
        <dsp:cNvPr id="0" name=""/>
        <dsp:cNvSpPr/>
      </dsp:nvSpPr>
      <dsp:spPr>
        <a:xfrm rot="10800000">
          <a:off x="-1" y="386"/>
          <a:ext cx="8856987" cy="791314"/>
        </a:xfrm>
        <a:prstGeom prst="homePlate">
          <a:avLst/>
        </a:prstGeom>
        <a:solidFill>
          <a:srgbClr val="B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 «Сохранение и развитие культуры  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Сосновского муниципального района» </a:t>
          </a:r>
          <a:endParaRPr lang="ru-RU" sz="2000" b="1" kern="1200" dirty="0"/>
        </a:p>
      </dsp:txBody>
      <dsp:txXfrm rot="10800000">
        <a:off x="197827" y="386"/>
        <a:ext cx="8659159" cy="791314"/>
      </dsp:txXfrm>
    </dsp:sp>
    <dsp:sp modelId="{619C7E04-5470-4098-AE26-2DBC753F53DA}">
      <dsp:nvSpPr>
        <dsp:cNvPr id="0" name=""/>
        <dsp:cNvSpPr/>
      </dsp:nvSpPr>
      <dsp:spPr>
        <a:xfrm>
          <a:off x="284940" y="0"/>
          <a:ext cx="791314" cy="791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2DB7-8E6B-4C6F-8A0C-DC7D15F83424}">
      <dsp:nvSpPr>
        <dsp:cNvPr id="0" name=""/>
        <dsp:cNvSpPr/>
      </dsp:nvSpPr>
      <dsp:spPr>
        <a:xfrm rot="10800000">
          <a:off x="37801" y="0"/>
          <a:ext cx="8531156" cy="792087"/>
        </a:xfrm>
        <a:prstGeom prst="homePlate">
          <a:avLst/>
        </a:prstGeom>
        <a:solidFill>
          <a:srgbClr val="B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       Муниципальная программа  «Сохранение и развитие культуры  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Сосновского муниципального района»</a:t>
          </a:r>
          <a:endParaRPr lang="ru-RU" sz="2000" b="1" kern="1200" dirty="0"/>
        </a:p>
      </dsp:txBody>
      <dsp:txXfrm rot="10800000">
        <a:off x="235823" y="0"/>
        <a:ext cx="8333134" cy="792087"/>
      </dsp:txXfrm>
    </dsp:sp>
    <dsp:sp modelId="{619C7E04-5470-4098-AE26-2DBC753F53DA}">
      <dsp:nvSpPr>
        <dsp:cNvPr id="0" name=""/>
        <dsp:cNvSpPr/>
      </dsp:nvSpPr>
      <dsp:spPr>
        <a:xfrm>
          <a:off x="216026" y="0"/>
          <a:ext cx="792087" cy="7920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2DB7-8E6B-4C6F-8A0C-DC7D15F83424}">
      <dsp:nvSpPr>
        <dsp:cNvPr id="0" name=""/>
        <dsp:cNvSpPr/>
      </dsp:nvSpPr>
      <dsp:spPr>
        <a:xfrm rot="10800000">
          <a:off x="37820" y="0"/>
          <a:ext cx="8325439" cy="121014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64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/>
            <a:t>Муниципальная программа  </a:t>
          </a:r>
        </a:p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/>
            <a:t>«Сохранение и развитие культуры   Сосновского муниципального района»</a:t>
          </a:r>
          <a:endParaRPr lang="ru-RU" sz="2200" b="1" kern="1200" dirty="0"/>
        </a:p>
      </dsp:txBody>
      <dsp:txXfrm rot="10800000">
        <a:off x="340356" y="0"/>
        <a:ext cx="8022903" cy="1210146"/>
      </dsp:txXfrm>
    </dsp:sp>
    <dsp:sp modelId="{619C7E04-5470-4098-AE26-2DBC753F53DA}">
      <dsp:nvSpPr>
        <dsp:cNvPr id="0" name=""/>
        <dsp:cNvSpPr/>
      </dsp:nvSpPr>
      <dsp:spPr>
        <a:xfrm>
          <a:off x="228220" y="0"/>
          <a:ext cx="1210146" cy="12101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F00A-063E-4BD0-B0EA-69835B20481F}">
      <dsp:nvSpPr>
        <dsp:cNvPr id="0" name=""/>
        <dsp:cNvSpPr/>
      </dsp:nvSpPr>
      <dsp:spPr>
        <a:xfrm rot="10800000">
          <a:off x="-1" y="0"/>
          <a:ext cx="8640963" cy="791314"/>
        </a:xfrm>
        <a:prstGeom prst="homePlate">
          <a:avLst/>
        </a:prstGeom>
        <a:solidFill>
          <a:srgbClr val="6C4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       "Развитие здравоохранения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Сосновского муниципального района "</a:t>
          </a:r>
          <a:endParaRPr lang="ru-RU" sz="2000" kern="1200" dirty="0"/>
        </a:p>
      </dsp:txBody>
      <dsp:txXfrm rot="10800000">
        <a:off x="197827" y="0"/>
        <a:ext cx="8443135" cy="791314"/>
      </dsp:txXfrm>
    </dsp:sp>
    <dsp:sp modelId="{539C19AC-283B-4123-8C95-C5418FDA2F74}">
      <dsp:nvSpPr>
        <dsp:cNvPr id="0" name=""/>
        <dsp:cNvSpPr/>
      </dsp:nvSpPr>
      <dsp:spPr>
        <a:xfrm>
          <a:off x="296393" y="386"/>
          <a:ext cx="791314" cy="791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F00A-063E-4BD0-B0EA-69835B20481F}">
      <dsp:nvSpPr>
        <dsp:cNvPr id="0" name=""/>
        <dsp:cNvSpPr/>
      </dsp:nvSpPr>
      <dsp:spPr>
        <a:xfrm rot="10800000">
          <a:off x="596738" y="0"/>
          <a:ext cx="7632861" cy="1066130"/>
        </a:xfrm>
        <a:prstGeom prst="homePlate">
          <a:avLst/>
        </a:prstGeom>
        <a:solidFill>
          <a:srgbClr val="7B48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34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Муниципальная районная программа                       "Развитие социальной защиты населения                                 в Сосновском муниципальном районе" </a:t>
          </a:r>
          <a:endParaRPr lang="ru-RU" sz="2100" kern="1200" dirty="0"/>
        </a:p>
      </dsp:txBody>
      <dsp:txXfrm rot="10800000">
        <a:off x="863270" y="0"/>
        <a:ext cx="7366329" cy="1066130"/>
      </dsp:txXfrm>
    </dsp:sp>
    <dsp:sp modelId="{539C19AC-283B-4123-8C95-C5418FDA2F74}">
      <dsp:nvSpPr>
        <dsp:cNvPr id="0" name=""/>
        <dsp:cNvSpPr/>
      </dsp:nvSpPr>
      <dsp:spPr>
        <a:xfrm>
          <a:off x="0" y="0"/>
          <a:ext cx="1066130" cy="10661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F00A-063E-4BD0-B0EA-69835B20481F}">
      <dsp:nvSpPr>
        <dsp:cNvPr id="0" name=""/>
        <dsp:cNvSpPr/>
      </dsp:nvSpPr>
      <dsp:spPr>
        <a:xfrm rot="10800000">
          <a:off x="-1" y="0"/>
          <a:ext cx="8712971" cy="114188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39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100" kern="1200" dirty="0" smtClean="0"/>
            <a:t>      "</a:t>
          </a:r>
          <a:r>
            <a:rPr lang="ru-RU" sz="2800" kern="1200" dirty="0" smtClean="0"/>
            <a:t>Развитие социальной защиты населения </a:t>
          </a:r>
        </a:p>
        <a:p>
          <a:pPr lvl="0" algn="ctr" defTabSz="13779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в Сосновском муниципальном районе" </a:t>
          </a:r>
          <a:endParaRPr lang="ru-RU" sz="2800" kern="1200" dirty="0"/>
        </a:p>
      </dsp:txBody>
      <dsp:txXfrm rot="10800000">
        <a:off x="285470" y="0"/>
        <a:ext cx="8427500" cy="1141883"/>
      </dsp:txXfrm>
    </dsp:sp>
    <dsp:sp modelId="{539C19AC-283B-4123-8C95-C5418FDA2F74}">
      <dsp:nvSpPr>
        <dsp:cNvPr id="0" name=""/>
        <dsp:cNvSpPr/>
      </dsp:nvSpPr>
      <dsp:spPr>
        <a:xfrm>
          <a:off x="360039" y="1116"/>
          <a:ext cx="1141883" cy="1141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3E6D9-49E4-4BCD-8D46-92E2DD5C3563}">
      <dsp:nvSpPr>
        <dsp:cNvPr id="0" name=""/>
        <dsp:cNvSpPr/>
      </dsp:nvSpPr>
      <dsp:spPr>
        <a:xfrm rot="10800000">
          <a:off x="531223" y="0"/>
          <a:ext cx="7947666" cy="796908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41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" Формирование современной городской среды"                  на 2018-2022 годы на территории Сосновского района</a:t>
          </a:r>
          <a:endParaRPr lang="ru-RU" sz="2200" kern="1200" dirty="0"/>
        </a:p>
      </dsp:txBody>
      <dsp:txXfrm rot="10800000">
        <a:off x="730450" y="0"/>
        <a:ext cx="7748439" cy="796908"/>
      </dsp:txXfrm>
    </dsp:sp>
    <dsp:sp modelId="{3C558D62-BF8B-4395-B61C-8D387105CACC}">
      <dsp:nvSpPr>
        <dsp:cNvPr id="0" name=""/>
        <dsp:cNvSpPr/>
      </dsp:nvSpPr>
      <dsp:spPr>
        <a:xfrm>
          <a:off x="12762" y="0"/>
          <a:ext cx="796908" cy="7969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056A-A85A-44E2-80AF-7A78E9867168}">
      <dsp:nvSpPr>
        <dsp:cNvPr id="0" name=""/>
        <dsp:cNvSpPr/>
      </dsp:nvSpPr>
      <dsp:spPr>
        <a:xfrm rot="10800000">
          <a:off x="113228" y="351"/>
          <a:ext cx="8003143" cy="719376"/>
        </a:xfrm>
        <a:prstGeom prst="homePlate">
          <a:avLst/>
        </a:prstGeom>
        <a:solidFill>
          <a:srgbClr val="1D5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25" tIns="288000" rIns="170688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"Развитие образования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в Сосновском муниципальном районе"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 rot="10800000">
        <a:off x="293072" y="351"/>
        <a:ext cx="7823299" cy="719376"/>
      </dsp:txXfrm>
    </dsp:sp>
    <dsp:sp modelId="{92A9A62F-BFA9-441C-AB2C-8731D4BF7373}">
      <dsp:nvSpPr>
        <dsp:cNvPr id="0" name=""/>
        <dsp:cNvSpPr/>
      </dsp:nvSpPr>
      <dsp:spPr>
        <a:xfrm>
          <a:off x="331045" y="351"/>
          <a:ext cx="719376" cy="7193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056A-A85A-44E2-80AF-7A78E9867168}">
      <dsp:nvSpPr>
        <dsp:cNvPr id="0" name=""/>
        <dsp:cNvSpPr/>
      </dsp:nvSpPr>
      <dsp:spPr>
        <a:xfrm rot="10800000">
          <a:off x="113228" y="351"/>
          <a:ext cx="8003143" cy="719376"/>
        </a:xfrm>
        <a:prstGeom prst="homePlate">
          <a:avLst/>
        </a:prstGeom>
        <a:solidFill>
          <a:srgbClr val="1D5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25" tIns="288000" rIns="170688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"Развитие образования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в Сосновском муниципальном районе"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 rot="10800000">
        <a:off x="293072" y="351"/>
        <a:ext cx="7823299" cy="719376"/>
      </dsp:txXfrm>
    </dsp:sp>
    <dsp:sp modelId="{92A9A62F-BFA9-441C-AB2C-8731D4BF7373}">
      <dsp:nvSpPr>
        <dsp:cNvPr id="0" name=""/>
        <dsp:cNvSpPr/>
      </dsp:nvSpPr>
      <dsp:spPr>
        <a:xfrm>
          <a:off x="331045" y="351"/>
          <a:ext cx="719376" cy="7193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397EA-7DE6-4A1C-9010-674ECC529798}">
      <dsp:nvSpPr>
        <dsp:cNvPr id="0" name=""/>
        <dsp:cNvSpPr/>
      </dsp:nvSpPr>
      <dsp:spPr>
        <a:xfrm rot="10800000">
          <a:off x="-1" y="0"/>
          <a:ext cx="8578729" cy="504024"/>
        </a:xfrm>
        <a:prstGeom prst="homePlate">
          <a:avLst/>
        </a:prstGeom>
        <a:solidFill>
          <a:srgbClr val="2353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68" tIns="0" rIns="170688" bIns="10800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     </a:t>
          </a:r>
          <a:r>
            <a:rPr lang="ru-RU" sz="2400" b="1" kern="1200" dirty="0" smtClean="0"/>
            <a:t>Динамика исполнения доходов за 2016- 2018годы</a:t>
          </a:r>
          <a:endParaRPr lang="ru-RU" sz="2400" b="1" kern="1200" dirty="0"/>
        </a:p>
      </dsp:txBody>
      <dsp:txXfrm rot="10800000">
        <a:off x="126005" y="0"/>
        <a:ext cx="8452723" cy="504024"/>
      </dsp:txXfrm>
    </dsp:sp>
    <dsp:sp modelId="{61036A5E-FE91-44CE-92F9-33831077CD6A}">
      <dsp:nvSpPr>
        <dsp:cNvPr id="0" name=""/>
        <dsp:cNvSpPr/>
      </dsp:nvSpPr>
      <dsp:spPr>
        <a:xfrm>
          <a:off x="599352" y="8860"/>
          <a:ext cx="495195" cy="49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B4F32-542B-418F-86FB-160795A5E6D4}">
      <dsp:nvSpPr>
        <dsp:cNvPr id="0" name=""/>
        <dsp:cNvSpPr/>
      </dsp:nvSpPr>
      <dsp:spPr>
        <a:xfrm>
          <a:off x="0" y="8836"/>
          <a:ext cx="8534752" cy="1271065"/>
        </a:xfrm>
        <a:prstGeom prst="roundRect">
          <a:avLst/>
        </a:prstGeom>
        <a:solidFill>
          <a:srgbClr val="C4006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        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"Поддержка и развитие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дошкольного образования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в Сосновском муниципальном районе"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62048" y="70884"/>
        <a:ext cx="8410656" cy="114696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B4F32-542B-418F-86FB-160795A5E6D4}">
      <dsp:nvSpPr>
        <dsp:cNvPr id="0" name=""/>
        <dsp:cNvSpPr/>
      </dsp:nvSpPr>
      <dsp:spPr>
        <a:xfrm>
          <a:off x="0" y="0"/>
          <a:ext cx="8534752" cy="1151002"/>
        </a:xfrm>
        <a:prstGeom prst="roundRect">
          <a:avLst/>
        </a:prstGeom>
        <a:solidFill>
          <a:srgbClr val="C4006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        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"Поддержка и развитие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дошкольного образования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в Сосновском муниципальном районе"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6187" y="56187"/>
        <a:ext cx="8422378" cy="103862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B4F32-542B-418F-86FB-160795A5E6D4}">
      <dsp:nvSpPr>
        <dsp:cNvPr id="0" name=""/>
        <dsp:cNvSpPr/>
      </dsp:nvSpPr>
      <dsp:spPr>
        <a:xfrm>
          <a:off x="0" y="0"/>
          <a:ext cx="8358246" cy="647430"/>
        </a:xfrm>
        <a:prstGeom prst="roundRect">
          <a:avLst/>
        </a:prstGeom>
        <a:gradFill rotWithShape="0">
          <a:gsLst>
            <a:gs pos="0">
              <a:srgbClr val="FF7C8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"Дети Сосновского района" </a:t>
          </a:r>
          <a:endParaRPr lang="ru-RU" sz="3200" kern="1200" dirty="0"/>
        </a:p>
      </dsp:txBody>
      <dsp:txXfrm>
        <a:off x="31605" y="31605"/>
        <a:ext cx="8295036" cy="58422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2DB7-8E6B-4C6F-8A0C-DC7D15F83424}">
      <dsp:nvSpPr>
        <dsp:cNvPr id="0" name=""/>
        <dsp:cNvSpPr/>
      </dsp:nvSpPr>
      <dsp:spPr>
        <a:xfrm rot="10800000">
          <a:off x="0" y="0"/>
          <a:ext cx="8877871" cy="71937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25" tIns="0" rIns="135128" bIns="0" numCol="1" spcCol="1270" anchor="ctr" anchorCtr="0">
          <a:noAutofit/>
        </a:bodyPr>
        <a:lstStyle/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/>
            <a:t>     </a:t>
          </a:r>
          <a:r>
            <a:rPr lang="ru-RU" sz="1900" b="1" kern="1200" dirty="0" smtClean="0"/>
            <a:t>"</a:t>
          </a:r>
          <a:r>
            <a:rPr lang="ru-RU" sz="1800" b="1" kern="1200" dirty="0" smtClean="0"/>
            <a:t>Обеспечение доступным и комфортным жильем граждан Российской</a:t>
          </a:r>
        </a:p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      Федерации " в Сосновском муниципальном районе на 2017–2020 годы.</a:t>
          </a:r>
          <a:endParaRPr lang="ru-RU" sz="1800" kern="1200" dirty="0"/>
        </a:p>
      </dsp:txBody>
      <dsp:txXfrm rot="10800000">
        <a:off x="179844" y="0"/>
        <a:ext cx="8698027" cy="719376"/>
      </dsp:txXfrm>
    </dsp:sp>
    <dsp:sp modelId="{619C7E04-5470-4098-AE26-2DBC753F53DA}">
      <dsp:nvSpPr>
        <dsp:cNvPr id="0" name=""/>
        <dsp:cNvSpPr/>
      </dsp:nvSpPr>
      <dsp:spPr>
        <a:xfrm>
          <a:off x="144019" y="0"/>
          <a:ext cx="719376" cy="7193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2DB7-8E6B-4C6F-8A0C-DC7D15F83424}">
      <dsp:nvSpPr>
        <dsp:cNvPr id="0" name=""/>
        <dsp:cNvSpPr/>
      </dsp:nvSpPr>
      <dsp:spPr>
        <a:xfrm rot="10800000">
          <a:off x="27" y="0"/>
          <a:ext cx="8836069" cy="9351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9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</a:t>
          </a:r>
          <a:r>
            <a:rPr lang="ru-RU" sz="2000" b="1" kern="1200" dirty="0" smtClean="0"/>
            <a:t>"</a:t>
          </a:r>
          <a:r>
            <a:rPr lang="ru-RU" sz="1800" b="1" kern="1200" dirty="0" smtClean="0"/>
            <a:t>Обеспечение доступным и комфортным жильем граждан Российской Федерации " в Сосновском муниципальном районе на 2014–2020 годы.</a:t>
          </a:r>
          <a:endParaRPr lang="ru-RU" sz="1800" kern="1200" dirty="0"/>
        </a:p>
      </dsp:txBody>
      <dsp:txXfrm rot="10800000">
        <a:off x="233824" y="0"/>
        <a:ext cx="8602272" cy="935189"/>
      </dsp:txXfrm>
    </dsp:sp>
    <dsp:sp modelId="{619C7E04-5470-4098-AE26-2DBC753F53DA}">
      <dsp:nvSpPr>
        <dsp:cNvPr id="0" name=""/>
        <dsp:cNvSpPr/>
      </dsp:nvSpPr>
      <dsp:spPr>
        <a:xfrm>
          <a:off x="98348" y="457"/>
          <a:ext cx="935189" cy="9351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3E6D9-49E4-4BCD-8D46-92E2DD5C3563}">
      <dsp:nvSpPr>
        <dsp:cNvPr id="0" name=""/>
        <dsp:cNvSpPr/>
      </dsp:nvSpPr>
      <dsp:spPr>
        <a:xfrm rot="10800000">
          <a:off x="-1" y="351"/>
          <a:ext cx="8928995" cy="719376"/>
        </a:xfrm>
        <a:prstGeom prst="homePlate">
          <a:avLst/>
        </a:prstGeom>
        <a:solidFill>
          <a:srgbClr val="4C22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25" tIns="72000" rIns="170688" bIns="14400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u="none" strike="noStrike" kern="1200" cap="none" spc="0" baseline="0" dirty="0" smtClean="0">
              <a:solidFill>
                <a:srgbClr val="FFFFFF"/>
              </a:solidFill>
              <a:uFillTx/>
              <a:latin typeface="Constantia"/>
            </a:rPr>
            <a:t>"Управление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u="none" strike="noStrike" kern="1200" cap="none" spc="0" baseline="0" dirty="0" smtClean="0">
              <a:solidFill>
                <a:srgbClr val="FFFFFF"/>
              </a:solidFill>
              <a:uFillTx/>
              <a:latin typeface="Constantia"/>
            </a:rPr>
            <a:t>муниципальными финансами"</a:t>
          </a:r>
          <a:endParaRPr lang="ru-RU" sz="2400" kern="1200" dirty="0"/>
        </a:p>
      </dsp:txBody>
      <dsp:txXfrm rot="10800000">
        <a:off x="179843" y="351"/>
        <a:ext cx="8749151" cy="719376"/>
      </dsp:txXfrm>
    </dsp:sp>
    <dsp:sp modelId="{3C558D62-BF8B-4395-B61C-8D387105CACC}">
      <dsp:nvSpPr>
        <dsp:cNvPr id="0" name=""/>
        <dsp:cNvSpPr/>
      </dsp:nvSpPr>
      <dsp:spPr>
        <a:xfrm>
          <a:off x="693134" y="703"/>
          <a:ext cx="719376" cy="7193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3E6D9-49E4-4BCD-8D46-92E2DD5C3563}">
      <dsp:nvSpPr>
        <dsp:cNvPr id="0" name=""/>
        <dsp:cNvSpPr/>
      </dsp:nvSpPr>
      <dsp:spPr>
        <a:xfrm rot="10800000">
          <a:off x="-1" y="351"/>
          <a:ext cx="8928995" cy="719376"/>
        </a:xfrm>
        <a:prstGeom prst="homePlate">
          <a:avLst/>
        </a:prstGeom>
        <a:solidFill>
          <a:srgbClr val="4C22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25" tIns="72000" rIns="170688" bIns="14400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u="none" strike="noStrike" kern="1200" cap="none" spc="0" baseline="0" dirty="0" smtClean="0">
              <a:solidFill>
                <a:srgbClr val="FFFFFF"/>
              </a:solidFill>
              <a:uFillTx/>
              <a:latin typeface="Constantia"/>
            </a:rPr>
            <a:t>"Управление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u="none" strike="noStrike" kern="1200" cap="none" spc="0" baseline="0" dirty="0" smtClean="0">
              <a:solidFill>
                <a:srgbClr val="FFFFFF"/>
              </a:solidFill>
              <a:uFillTx/>
              <a:latin typeface="Constantia"/>
            </a:rPr>
            <a:t>муниципальными финансами"</a:t>
          </a:r>
          <a:endParaRPr lang="ru-RU" sz="2400" kern="1200" dirty="0"/>
        </a:p>
      </dsp:txBody>
      <dsp:txXfrm rot="10800000">
        <a:off x="179843" y="351"/>
        <a:ext cx="8749151" cy="719376"/>
      </dsp:txXfrm>
    </dsp:sp>
    <dsp:sp modelId="{3C558D62-BF8B-4395-B61C-8D387105CACC}">
      <dsp:nvSpPr>
        <dsp:cNvPr id="0" name=""/>
        <dsp:cNvSpPr/>
      </dsp:nvSpPr>
      <dsp:spPr>
        <a:xfrm>
          <a:off x="693134" y="703"/>
          <a:ext cx="719376" cy="7193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9104-5340-4F0E-82A5-3D7AEF48EDE1}">
      <dsp:nvSpPr>
        <dsp:cNvPr id="0" name=""/>
        <dsp:cNvSpPr/>
      </dsp:nvSpPr>
      <dsp:spPr>
        <a:xfrm rot="10800000">
          <a:off x="446596" y="0"/>
          <a:ext cx="7336406" cy="9361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96" tIns="163830" rIns="305816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"Крепкая семья".</a:t>
          </a:r>
          <a:endParaRPr lang="ru-RU" sz="4300" kern="1200" dirty="0"/>
        </a:p>
      </dsp:txBody>
      <dsp:txXfrm rot="10800000">
        <a:off x="680622" y="0"/>
        <a:ext cx="7102380" cy="936104"/>
      </dsp:txXfrm>
    </dsp:sp>
    <dsp:sp modelId="{F7E258C7-9E0F-4628-8539-EE53E4B21D1D}">
      <dsp:nvSpPr>
        <dsp:cNvPr id="0" name=""/>
        <dsp:cNvSpPr/>
      </dsp:nvSpPr>
      <dsp:spPr>
        <a:xfrm>
          <a:off x="284601" y="0"/>
          <a:ext cx="936104" cy="9361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3E6D9-49E4-4BCD-8D46-92E2DD5C3563}">
      <dsp:nvSpPr>
        <dsp:cNvPr id="0" name=""/>
        <dsp:cNvSpPr/>
      </dsp:nvSpPr>
      <dsp:spPr>
        <a:xfrm rot="10800000">
          <a:off x="292479" y="0"/>
          <a:ext cx="8307520" cy="792087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"Развитие сети автомобильных дорог в Сосновском муниципальном районе "</a:t>
          </a:r>
          <a:endParaRPr lang="ru-RU" sz="2000" kern="1200" dirty="0"/>
        </a:p>
      </dsp:txBody>
      <dsp:txXfrm rot="10800000">
        <a:off x="490501" y="0"/>
        <a:ext cx="8109498" cy="792087"/>
      </dsp:txXfrm>
    </dsp:sp>
    <dsp:sp modelId="{3C558D62-BF8B-4395-B61C-8D387105CACC}">
      <dsp:nvSpPr>
        <dsp:cNvPr id="0" name=""/>
        <dsp:cNvSpPr/>
      </dsp:nvSpPr>
      <dsp:spPr>
        <a:xfrm>
          <a:off x="85823" y="0"/>
          <a:ext cx="792087" cy="7920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315253" y="0"/>
          <a:ext cx="8077729" cy="106508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7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 </a:t>
          </a:r>
          <a:r>
            <a:rPr lang="ru-RU" sz="2800" b="1" kern="1200" dirty="0" smtClean="0"/>
            <a:t>Динамика исполнения доходов бюджета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за 2016- 2018годы</a:t>
          </a:r>
          <a:endParaRPr lang="ru-RU" sz="2800" b="1" kern="1200" dirty="0"/>
        </a:p>
      </dsp:txBody>
      <dsp:txXfrm rot="10800000">
        <a:off x="581525" y="0"/>
        <a:ext cx="7811457" cy="1065088"/>
      </dsp:txXfrm>
    </dsp:sp>
    <dsp:sp modelId="{49950A56-91E3-4445-A014-2F35248D7A28}">
      <dsp:nvSpPr>
        <dsp:cNvPr id="0" name=""/>
        <dsp:cNvSpPr/>
      </dsp:nvSpPr>
      <dsp:spPr>
        <a:xfrm>
          <a:off x="0" y="0"/>
          <a:ext cx="1065088" cy="10650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3E6D9-49E4-4BCD-8D46-92E2DD5C3563}">
      <dsp:nvSpPr>
        <dsp:cNvPr id="0" name=""/>
        <dsp:cNvSpPr/>
      </dsp:nvSpPr>
      <dsp:spPr>
        <a:xfrm rot="10800000">
          <a:off x="81354" y="0"/>
          <a:ext cx="8274411" cy="792087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89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"Повышение безопасности дорожного движения в Сосновском муниципальном районе"</a:t>
          </a:r>
          <a:endParaRPr lang="ru-RU" sz="2200" kern="1200" dirty="0"/>
        </a:p>
      </dsp:txBody>
      <dsp:txXfrm rot="10800000">
        <a:off x="279376" y="0"/>
        <a:ext cx="8076389" cy="792087"/>
      </dsp:txXfrm>
    </dsp:sp>
    <dsp:sp modelId="{3C558D62-BF8B-4395-B61C-8D387105CACC}">
      <dsp:nvSpPr>
        <dsp:cNvPr id="0" name=""/>
        <dsp:cNvSpPr/>
      </dsp:nvSpPr>
      <dsp:spPr>
        <a:xfrm>
          <a:off x="424387" y="0"/>
          <a:ext cx="792087" cy="7920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3E6D9-49E4-4BCD-8D46-92E2DD5C3563}">
      <dsp:nvSpPr>
        <dsp:cNvPr id="0" name=""/>
        <dsp:cNvSpPr/>
      </dsp:nvSpPr>
      <dsp:spPr>
        <a:xfrm rot="10800000">
          <a:off x="285714" y="0"/>
          <a:ext cx="8115370" cy="882906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3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"Оптимизация функций муниципального управления и повышение эффективности  их обеспечения"</a:t>
          </a:r>
          <a:endParaRPr lang="ru-RU" sz="2400" kern="1200" dirty="0"/>
        </a:p>
      </dsp:txBody>
      <dsp:txXfrm rot="10800000">
        <a:off x="506440" y="0"/>
        <a:ext cx="7894644" cy="882906"/>
      </dsp:txXfrm>
    </dsp:sp>
    <dsp:sp modelId="{3C558D62-BF8B-4395-B61C-8D387105CACC}">
      <dsp:nvSpPr>
        <dsp:cNvPr id="0" name=""/>
        <dsp:cNvSpPr/>
      </dsp:nvSpPr>
      <dsp:spPr>
        <a:xfrm>
          <a:off x="0" y="0"/>
          <a:ext cx="882906" cy="8829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2DB7-8E6B-4C6F-8A0C-DC7D15F83424}">
      <dsp:nvSpPr>
        <dsp:cNvPr id="0" name=""/>
        <dsp:cNvSpPr/>
      </dsp:nvSpPr>
      <dsp:spPr>
        <a:xfrm rot="10800000">
          <a:off x="72001" y="0"/>
          <a:ext cx="8640973" cy="9361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9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"Развитие муниципальной службы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в Сосновском районе"</a:t>
          </a:r>
          <a:endParaRPr lang="ru-RU" sz="2400" kern="1200" dirty="0"/>
        </a:p>
      </dsp:txBody>
      <dsp:txXfrm rot="10800000">
        <a:off x="306027" y="0"/>
        <a:ext cx="8406947" cy="936104"/>
      </dsp:txXfrm>
    </dsp:sp>
    <dsp:sp modelId="{619C7E04-5470-4098-AE26-2DBC753F53DA}">
      <dsp:nvSpPr>
        <dsp:cNvPr id="0" name=""/>
        <dsp:cNvSpPr/>
      </dsp:nvSpPr>
      <dsp:spPr>
        <a:xfrm>
          <a:off x="268898" y="0"/>
          <a:ext cx="936104" cy="9361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89AAD-EDC6-48DC-B873-607C0477A318}">
      <dsp:nvSpPr>
        <dsp:cNvPr id="0" name=""/>
        <dsp:cNvSpPr/>
      </dsp:nvSpPr>
      <dsp:spPr>
        <a:xfrm rot="10800000">
          <a:off x="154358" y="0"/>
          <a:ext cx="8241678" cy="7200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3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   Непрограммные направления деятельности.</a:t>
          </a:r>
          <a:endParaRPr lang="ru-RU" sz="2800" kern="1200" dirty="0"/>
        </a:p>
      </dsp:txBody>
      <dsp:txXfrm rot="10800000">
        <a:off x="334378" y="0"/>
        <a:ext cx="8061658" cy="720080"/>
      </dsp:txXfrm>
    </dsp:sp>
    <dsp:sp modelId="{7DA59F33-4235-463B-BA6E-7C0C0B2F63BA}">
      <dsp:nvSpPr>
        <dsp:cNvPr id="0" name=""/>
        <dsp:cNvSpPr/>
      </dsp:nvSpPr>
      <dsp:spPr>
        <a:xfrm>
          <a:off x="249101" y="0"/>
          <a:ext cx="720080" cy="7200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9104-5340-4F0E-82A5-3D7AEF48EDE1}">
      <dsp:nvSpPr>
        <dsp:cNvPr id="0" name=""/>
        <dsp:cNvSpPr/>
      </dsp:nvSpPr>
      <dsp:spPr>
        <a:xfrm rot="10800000">
          <a:off x="446596" y="528"/>
          <a:ext cx="7336406" cy="10816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957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/>
            <a:t>Администрация Сосновского муниципального района</a:t>
          </a:r>
          <a:r>
            <a:rPr lang="ru-RU" sz="3200" b="1" kern="1200" dirty="0" smtClean="0"/>
            <a:t>:</a:t>
          </a:r>
          <a:endParaRPr lang="ru-RU" sz="3200" b="1" kern="1200" dirty="0"/>
        </a:p>
      </dsp:txBody>
      <dsp:txXfrm rot="10800000">
        <a:off x="716996" y="528"/>
        <a:ext cx="7066006" cy="1081602"/>
      </dsp:txXfrm>
    </dsp:sp>
    <dsp:sp modelId="{F7E258C7-9E0F-4628-8539-EE53E4B21D1D}">
      <dsp:nvSpPr>
        <dsp:cNvPr id="0" name=""/>
        <dsp:cNvSpPr/>
      </dsp:nvSpPr>
      <dsp:spPr>
        <a:xfrm>
          <a:off x="114583" y="0"/>
          <a:ext cx="1081602" cy="10816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0461D-5434-4D32-ACF6-23A1C7F20D3A}">
      <dsp:nvSpPr>
        <dsp:cNvPr id="0" name=""/>
        <dsp:cNvSpPr/>
      </dsp:nvSpPr>
      <dsp:spPr>
        <a:xfrm rot="10800000">
          <a:off x="257711" y="73900"/>
          <a:ext cx="6528523" cy="902867"/>
        </a:xfrm>
        <a:prstGeom prst="homePlate">
          <a:avLst/>
        </a:prstGeom>
        <a:solidFill>
          <a:srgbClr val="D07C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управленческие функции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83428" y="73900"/>
        <a:ext cx="6302806" cy="902867"/>
      </dsp:txXfrm>
    </dsp:sp>
    <dsp:sp modelId="{3DF227DB-318D-49B9-8318-A4BC5ED16EAC}">
      <dsp:nvSpPr>
        <dsp:cNvPr id="0" name=""/>
        <dsp:cNvSpPr/>
      </dsp:nvSpPr>
      <dsp:spPr>
        <a:xfrm>
          <a:off x="1304403" y="160619"/>
          <a:ext cx="558590" cy="55859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00C43-5451-451F-987C-ECC4AB1032D1}">
      <dsp:nvSpPr>
        <dsp:cNvPr id="0" name=""/>
        <dsp:cNvSpPr/>
      </dsp:nvSpPr>
      <dsp:spPr>
        <a:xfrm rot="10800000">
          <a:off x="257742" y="1128267"/>
          <a:ext cx="6486721" cy="97176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Межбюджетные трансферты поселениям на выполнение  части полномочий района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00683" y="1128267"/>
        <a:ext cx="6243780" cy="971763"/>
      </dsp:txXfrm>
    </dsp:sp>
    <dsp:sp modelId="{57E2D905-BFE1-4CFF-AFB3-3FC4203A8F1D}">
      <dsp:nvSpPr>
        <dsp:cNvPr id="0" name=""/>
        <dsp:cNvSpPr/>
      </dsp:nvSpPr>
      <dsp:spPr>
        <a:xfrm>
          <a:off x="1314853" y="1277553"/>
          <a:ext cx="558590" cy="55859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EBB27-5D76-4519-B55B-34625DF07830}">
      <dsp:nvSpPr>
        <dsp:cNvPr id="0" name=""/>
        <dsp:cNvSpPr/>
      </dsp:nvSpPr>
      <dsp:spPr>
        <a:xfrm rot="10800000">
          <a:off x="257711" y="2257943"/>
          <a:ext cx="6496160" cy="61877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функционирование МФЦ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12405" y="2257943"/>
        <a:ext cx="6341466" cy="618778"/>
      </dsp:txXfrm>
    </dsp:sp>
    <dsp:sp modelId="{5D7F6FB8-98B1-49E1-ABA9-D1EE4BC1FE0E}">
      <dsp:nvSpPr>
        <dsp:cNvPr id="0" name=""/>
        <dsp:cNvSpPr/>
      </dsp:nvSpPr>
      <dsp:spPr>
        <a:xfrm>
          <a:off x="1312493" y="2239568"/>
          <a:ext cx="558590" cy="55859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51700-07D8-4393-A1AE-91FFF6D3C72B}">
      <dsp:nvSpPr>
        <dsp:cNvPr id="0" name=""/>
        <dsp:cNvSpPr/>
      </dsp:nvSpPr>
      <dsp:spPr>
        <a:xfrm rot="10800000">
          <a:off x="360036" y="3024337"/>
          <a:ext cx="6422854" cy="87503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государственную регистрацию актов гражданского состояния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78794" y="3024337"/>
        <a:ext cx="6204096" cy="875032"/>
      </dsp:txXfrm>
    </dsp:sp>
    <dsp:sp modelId="{8045F660-B2FB-4995-8ECB-F4D1305003DD}">
      <dsp:nvSpPr>
        <dsp:cNvPr id="0" name=""/>
        <dsp:cNvSpPr/>
      </dsp:nvSpPr>
      <dsp:spPr>
        <a:xfrm>
          <a:off x="460436" y="3049683"/>
          <a:ext cx="1659031" cy="91511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351F0-51C8-4DA0-BFBB-1BE8D8CE1EE8}">
      <dsp:nvSpPr>
        <dsp:cNvPr id="0" name=""/>
        <dsp:cNvSpPr/>
      </dsp:nvSpPr>
      <dsp:spPr>
        <a:xfrm rot="10800000">
          <a:off x="389513" y="4078208"/>
          <a:ext cx="6191472" cy="1178375"/>
        </a:xfrm>
        <a:prstGeom prst="homePlate">
          <a:avLst/>
        </a:prstGeom>
        <a:solidFill>
          <a:srgbClr val="D07C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32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установку муниципальных систем оповещения и информирования населения о чрезвычайных ситуациях с учетом обслуживания </a:t>
          </a:r>
          <a:endParaRPr lang="ru-RU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4107" y="4078208"/>
        <a:ext cx="5896878" cy="1178375"/>
      </dsp:txXfrm>
    </dsp:sp>
    <dsp:sp modelId="{67924BAD-E247-4FA6-B555-44E43A00260A}">
      <dsp:nvSpPr>
        <dsp:cNvPr id="0" name=""/>
        <dsp:cNvSpPr/>
      </dsp:nvSpPr>
      <dsp:spPr>
        <a:xfrm>
          <a:off x="7439466" y="813243"/>
          <a:ext cx="180067" cy="185418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4147-EC25-4680-8427-4EF0D13D2938}">
      <dsp:nvSpPr>
        <dsp:cNvPr id="0" name=""/>
        <dsp:cNvSpPr/>
      </dsp:nvSpPr>
      <dsp:spPr>
        <a:xfrm>
          <a:off x="0" y="72008"/>
          <a:ext cx="2071702" cy="878626"/>
        </a:xfrm>
        <a:prstGeom prst="roundRect">
          <a:avLst/>
        </a:prstGeom>
        <a:solidFill>
          <a:srgbClr val="CF79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66,578 млн. руб.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2891" y="114899"/>
        <a:ext cx="1985920" cy="792844"/>
      </dsp:txXfrm>
    </dsp:sp>
    <dsp:sp modelId="{831E0D6C-FB58-4136-8C87-526F6804DA88}">
      <dsp:nvSpPr>
        <dsp:cNvPr id="0" name=""/>
        <dsp:cNvSpPr/>
      </dsp:nvSpPr>
      <dsp:spPr>
        <a:xfrm>
          <a:off x="0" y="1152128"/>
          <a:ext cx="2071702" cy="8504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53,767 млн. руб</a:t>
          </a:r>
          <a:r>
            <a:rPr lang="ru-RU" sz="1800" b="1" i="0" kern="1200" dirty="0" smtClean="0">
              <a:solidFill>
                <a:schemeClr val="tx1"/>
              </a:solidFill>
            </a:rPr>
            <a:t>.</a:t>
          </a:r>
          <a:endParaRPr lang="ru-RU" sz="1800" b="1" i="0" kern="1200" dirty="0">
            <a:solidFill>
              <a:schemeClr val="tx1"/>
            </a:solidFill>
          </a:endParaRPr>
        </a:p>
      </dsp:txBody>
      <dsp:txXfrm>
        <a:off x="41514" y="1193642"/>
        <a:ext cx="1988674" cy="767381"/>
      </dsp:txXfrm>
    </dsp:sp>
    <dsp:sp modelId="{7737C868-95EB-4D55-B949-F9039A1976DE}">
      <dsp:nvSpPr>
        <dsp:cNvPr id="0" name=""/>
        <dsp:cNvSpPr/>
      </dsp:nvSpPr>
      <dsp:spPr>
        <a:xfrm>
          <a:off x="0" y="2232249"/>
          <a:ext cx="2071702" cy="6236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10,483 млн. руб.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444" y="2262693"/>
        <a:ext cx="2010814" cy="562758"/>
      </dsp:txXfrm>
    </dsp:sp>
    <dsp:sp modelId="{41630F01-7144-4F4A-A0CA-6E9467AA38AB}">
      <dsp:nvSpPr>
        <dsp:cNvPr id="0" name=""/>
        <dsp:cNvSpPr/>
      </dsp:nvSpPr>
      <dsp:spPr>
        <a:xfrm>
          <a:off x="0" y="3048623"/>
          <a:ext cx="2071702" cy="9072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3,475 млн. руб.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4290" y="3092913"/>
        <a:ext cx="1983122" cy="818702"/>
      </dsp:txXfrm>
    </dsp:sp>
    <dsp:sp modelId="{49C8B171-8E4C-4947-A621-21B5E26A7EE5}">
      <dsp:nvSpPr>
        <dsp:cNvPr id="0" name=""/>
        <dsp:cNvSpPr/>
      </dsp:nvSpPr>
      <dsp:spPr>
        <a:xfrm>
          <a:off x="0" y="4088934"/>
          <a:ext cx="2071702" cy="1191940"/>
        </a:xfrm>
        <a:prstGeom prst="roundRect">
          <a:avLst/>
        </a:prstGeom>
        <a:solidFill>
          <a:srgbClr val="CF79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0,52 млн. руб.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8186" y="4147120"/>
        <a:ext cx="1955330" cy="107556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89AAD-EDC6-48DC-B873-607C0477A318}">
      <dsp:nvSpPr>
        <dsp:cNvPr id="0" name=""/>
        <dsp:cNvSpPr/>
      </dsp:nvSpPr>
      <dsp:spPr>
        <a:xfrm rot="10800000">
          <a:off x="154358" y="0"/>
          <a:ext cx="8241678" cy="7200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3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   Непрограммные направления деятельности.</a:t>
          </a:r>
          <a:endParaRPr lang="ru-RU" sz="2800" kern="1200" dirty="0"/>
        </a:p>
      </dsp:txBody>
      <dsp:txXfrm rot="10800000">
        <a:off x="334378" y="0"/>
        <a:ext cx="8061658" cy="720080"/>
      </dsp:txXfrm>
    </dsp:sp>
    <dsp:sp modelId="{7DA59F33-4235-463B-BA6E-7C0C0B2F63BA}">
      <dsp:nvSpPr>
        <dsp:cNvPr id="0" name=""/>
        <dsp:cNvSpPr/>
      </dsp:nvSpPr>
      <dsp:spPr>
        <a:xfrm>
          <a:off x="249101" y="0"/>
          <a:ext cx="720080" cy="7200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147487" y="492"/>
          <a:ext cx="8417992" cy="100712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11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Динамика исполнения доходов             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за 2016- 2018годы</a:t>
          </a:r>
          <a:endParaRPr lang="ru-RU" sz="2800" b="1" kern="1200" dirty="0"/>
        </a:p>
      </dsp:txBody>
      <dsp:txXfrm rot="10800000">
        <a:off x="399269" y="492"/>
        <a:ext cx="8166210" cy="1007127"/>
      </dsp:txXfrm>
    </dsp:sp>
    <dsp:sp modelId="{49950A56-91E3-4445-A014-2F35248D7A28}">
      <dsp:nvSpPr>
        <dsp:cNvPr id="0" name=""/>
        <dsp:cNvSpPr/>
      </dsp:nvSpPr>
      <dsp:spPr>
        <a:xfrm>
          <a:off x="0" y="0"/>
          <a:ext cx="1007127" cy="1007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9104-5340-4F0E-82A5-3D7AEF48EDE1}">
      <dsp:nvSpPr>
        <dsp:cNvPr id="0" name=""/>
        <dsp:cNvSpPr/>
      </dsp:nvSpPr>
      <dsp:spPr>
        <a:xfrm rot="10800000">
          <a:off x="10600" y="527"/>
          <a:ext cx="8414079" cy="107906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38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   Комитет  по управлению имуществом и земельным отношениям.</a:t>
          </a:r>
          <a:endParaRPr lang="ru-RU" sz="2800" b="1" kern="1200" dirty="0">
            <a:solidFill>
              <a:schemeClr val="tx1"/>
            </a:solidFill>
          </a:endParaRPr>
        </a:p>
      </dsp:txBody>
      <dsp:txXfrm rot="10800000">
        <a:off x="280366" y="527"/>
        <a:ext cx="8144313" cy="1079065"/>
      </dsp:txXfrm>
    </dsp:sp>
    <dsp:sp modelId="{F7E258C7-9E0F-4628-8539-EE53E4B21D1D}">
      <dsp:nvSpPr>
        <dsp:cNvPr id="0" name=""/>
        <dsp:cNvSpPr/>
      </dsp:nvSpPr>
      <dsp:spPr>
        <a:xfrm>
          <a:off x="152000" y="0"/>
          <a:ext cx="1079065" cy="10790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00C43-5451-451F-987C-ECC4AB1032D1}">
      <dsp:nvSpPr>
        <dsp:cNvPr id="0" name=""/>
        <dsp:cNvSpPr/>
      </dsp:nvSpPr>
      <dsp:spPr>
        <a:xfrm rot="10800000">
          <a:off x="216031" y="72012"/>
          <a:ext cx="6750959" cy="317941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0" tIns="0" rIns="18000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 содержание комитета по управлению имуществом и земельным отношениям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в т.ч. на проведение мероприятий по землеустройству и землепользованию и признанию прав объектов муниципальной собственности  </a:t>
          </a:r>
          <a:r>
            <a:rPr lang="ru-RU" sz="1800" b="1" kern="1200" dirty="0" smtClean="0">
              <a:solidFill>
                <a:schemeClr val="tx1"/>
              </a:solidFill>
            </a:rPr>
            <a:t>– 470,0 тыс. руб. ; </a:t>
          </a:r>
          <a:r>
            <a:rPr lang="ru-RU" sz="1800" kern="1200" dirty="0" smtClean="0">
              <a:solidFill>
                <a:schemeClr val="tx1"/>
              </a:solidFill>
            </a:rPr>
            <a:t>оценку недвижимости, признания прав и регулирование отношений по муниципальной собственности - </a:t>
          </a:r>
          <a:r>
            <a:rPr lang="ru-RU" sz="1800" b="1" kern="1200" dirty="0" smtClean="0">
              <a:solidFill>
                <a:schemeClr val="tx1"/>
              </a:solidFill>
            </a:rPr>
            <a:t>130,481 тыс.руб. 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010884" y="72012"/>
        <a:ext cx="5956106" cy="3179411"/>
      </dsp:txXfrm>
    </dsp:sp>
    <dsp:sp modelId="{57E2D905-BFE1-4CFF-AFB3-3FC4203A8F1D}">
      <dsp:nvSpPr>
        <dsp:cNvPr id="0" name=""/>
        <dsp:cNvSpPr/>
      </dsp:nvSpPr>
      <dsp:spPr>
        <a:xfrm>
          <a:off x="261025" y="664061"/>
          <a:ext cx="1853862" cy="185386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EB15F-3A97-4C17-A9BB-452303A095AE}">
      <dsp:nvSpPr>
        <dsp:cNvPr id="0" name=""/>
        <dsp:cNvSpPr/>
      </dsp:nvSpPr>
      <dsp:spPr>
        <a:xfrm rot="10800000">
          <a:off x="216031" y="3240369"/>
          <a:ext cx="6750959" cy="11125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50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субсидии газете «</a:t>
          </a:r>
          <a:r>
            <a:rPr lang="ru-RU" sz="2400" kern="1200" dirty="0" err="1" smtClean="0">
              <a:solidFill>
                <a:schemeClr val="tx1"/>
              </a:solidFill>
            </a:rPr>
            <a:t>Сосновская</a:t>
          </a:r>
          <a:r>
            <a:rPr lang="ru-RU" sz="2400" kern="1200" dirty="0" smtClean="0">
              <a:solidFill>
                <a:schemeClr val="tx1"/>
              </a:solidFill>
            </a:rPr>
            <a:t> нива»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494175" y="3240369"/>
        <a:ext cx="6472815" cy="1112576"/>
      </dsp:txXfrm>
    </dsp:sp>
    <dsp:sp modelId="{3C01F6BB-FCC2-438B-B85F-BEAE346115D8}">
      <dsp:nvSpPr>
        <dsp:cNvPr id="0" name=""/>
        <dsp:cNvSpPr/>
      </dsp:nvSpPr>
      <dsp:spPr>
        <a:xfrm>
          <a:off x="261025" y="3734090"/>
          <a:ext cx="1853862" cy="185386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E4147-EC25-4680-8427-4EF0D13D2938}">
      <dsp:nvSpPr>
        <dsp:cNvPr id="0" name=""/>
        <dsp:cNvSpPr/>
      </dsp:nvSpPr>
      <dsp:spPr>
        <a:xfrm>
          <a:off x="0" y="506898"/>
          <a:ext cx="2178496" cy="1781553"/>
        </a:xfrm>
        <a:prstGeom prst="roundRect">
          <a:avLst/>
        </a:prstGeom>
        <a:solidFill>
          <a:srgbClr val="CF79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10,731 млн. руб.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6968" y="593866"/>
        <a:ext cx="2004560" cy="1607617"/>
      </dsp:txXfrm>
    </dsp:sp>
    <dsp:sp modelId="{7737C868-95EB-4D55-B949-F9039A1976DE}">
      <dsp:nvSpPr>
        <dsp:cNvPr id="0" name=""/>
        <dsp:cNvSpPr/>
      </dsp:nvSpPr>
      <dsp:spPr>
        <a:xfrm>
          <a:off x="0" y="3008532"/>
          <a:ext cx="2178496" cy="11089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2,3 млн. руб.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134" y="3062666"/>
        <a:ext cx="2070228" cy="1000662"/>
      </dsp:txXfrm>
    </dsp:sp>
    <dsp:sp modelId="{E8B7BCD0-39C6-4B2C-BFB4-C77CBCDBA0F9}">
      <dsp:nvSpPr>
        <dsp:cNvPr id="0" name=""/>
        <dsp:cNvSpPr/>
      </dsp:nvSpPr>
      <dsp:spPr>
        <a:xfrm>
          <a:off x="0" y="4176460"/>
          <a:ext cx="2178496" cy="99653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2,0 млн. руб.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8647" y="4225107"/>
        <a:ext cx="2081202" cy="89924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29104-5340-4F0E-82A5-3D7AEF48EDE1}">
      <dsp:nvSpPr>
        <dsp:cNvPr id="0" name=""/>
        <dsp:cNvSpPr/>
      </dsp:nvSpPr>
      <dsp:spPr>
        <a:xfrm rot="10800000">
          <a:off x="85673" y="83998"/>
          <a:ext cx="8058253" cy="66871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60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Непрограммные направления деятельности.</a:t>
          </a:r>
          <a:endParaRPr lang="ru-RU" sz="2400" kern="1200" dirty="0"/>
        </a:p>
      </dsp:txBody>
      <dsp:txXfrm rot="10800000">
        <a:off x="252852" y="83998"/>
        <a:ext cx="7891074" cy="668716"/>
      </dsp:txXfrm>
    </dsp:sp>
    <dsp:sp modelId="{F7E258C7-9E0F-4628-8539-EE53E4B21D1D}">
      <dsp:nvSpPr>
        <dsp:cNvPr id="0" name=""/>
        <dsp:cNvSpPr/>
      </dsp:nvSpPr>
      <dsp:spPr>
        <a:xfrm>
          <a:off x="269742" y="0"/>
          <a:ext cx="835895" cy="835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3DC73-3972-4581-AE9D-3C0FFE6DE92B}">
      <dsp:nvSpPr>
        <dsp:cNvPr id="0" name=""/>
        <dsp:cNvSpPr/>
      </dsp:nvSpPr>
      <dsp:spPr>
        <a:xfrm>
          <a:off x="371424" y="0"/>
          <a:ext cx="7486750" cy="3714776"/>
        </a:xfrm>
        <a:prstGeom prst="roundRect">
          <a:avLst/>
        </a:prstGeom>
        <a:solidFill>
          <a:srgbClr val="5601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i="1" kern="1200" dirty="0" smtClean="0">
              <a:latin typeface="Arial" pitchFamily="34" charset="0"/>
              <a:cs typeface="Arial" pitchFamily="34" charset="0"/>
            </a:rPr>
            <a:t>Спасибо </a:t>
          </a:r>
        </a:p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i="1" kern="1200" dirty="0" smtClean="0">
              <a:latin typeface="Arial" pitchFamily="34" charset="0"/>
              <a:cs typeface="Arial" pitchFamily="34" charset="0"/>
            </a:rPr>
            <a:t>за внимание!</a:t>
          </a:r>
          <a:r>
            <a:rPr lang="ru-RU" sz="6400" kern="1200" dirty="0" smtClean="0"/>
            <a:t> </a:t>
          </a:r>
          <a:br>
            <a:rPr lang="ru-RU" sz="6400" kern="1200" dirty="0" smtClean="0"/>
          </a:br>
          <a:endParaRPr lang="ru-RU" sz="6400" kern="1200" dirty="0"/>
        </a:p>
      </dsp:txBody>
      <dsp:txXfrm>
        <a:off x="552764" y="181340"/>
        <a:ext cx="7124070" cy="3352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315253" y="0"/>
          <a:ext cx="8077729" cy="1065088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67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 </a:t>
          </a:r>
          <a:r>
            <a:rPr lang="ru-RU" sz="2800" b="1" kern="1200" dirty="0" smtClean="0"/>
            <a:t>Динамика исполнения собственных доходов за 2016- 2018годы</a:t>
          </a:r>
          <a:endParaRPr lang="ru-RU" sz="2800" b="1" kern="1200" dirty="0"/>
        </a:p>
      </dsp:txBody>
      <dsp:txXfrm rot="10800000">
        <a:off x="581525" y="0"/>
        <a:ext cx="7811457" cy="1065088"/>
      </dsp:txXfrm>
    </dsp:sp>
    <dsp:sp modelId="{49950A56-91E3-4445-A014-2F35248D7A28}">
      <dsp:nvSpPr>
        <dsp:cNvPr id="0" name=""/>
        <dsp:cNvSpPr/>
      </dsp:nvSpPr>
      <dsp:spPr>
        <a:xfrm>
          <a:off x="0" y="0"/>
          <a:ext cx="1065088" cy="10650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304760" y="415"/>
          <a:ext cx="7648682" cy="849275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507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Структура доходов за 2018 год</a:t>
          </a:r>
          <a:endParaRPr lang="ru-RU" sz="3200" kern="1200" dirty="0"/>
        </a:p>
      </dsp:txBody>
      <dsp:txXfrm rot="10800000">
        <a:off x="517079" y="415"/>
        <a:ext cx="7436363" cy="849275"/>
      </dsp:txXfrm>
    </dsp:sp>
    <dsp:sp modelId="{49950A56-91E3-4445-A014-2F35248D7A28}">
      <dsp:nvSpPr>
        <dsp:cNvPr id="0" name=""/>
        <dsp:cNvSpPr/>
      </dsp:nvSpPr>
      <dsp:spPr>
        <a:xfrm>
          <a:off x="106600" y="0"/>
          <a:ext cx="849275" cy="8492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57E80-E481-4462-8CDD-0FE725A9A50A}">
      <dsp:nvSpPr>
        <dsp:cNvPr id="0" name=""/>
        <dsp:cNvSpPr/>
      </dsp:nvSpPr>
      <dsp:spPr>
        <a:xfrm rot="10800000">
          <a:off x="147487" y="492"/>
          <a:ext cx="8417992" cy="100712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11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Динамика поступления налоговых  доходов              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за 2016- 2018годы</a:t>
          </a:r>
          <a:endParaRPr lang="ru-RU" sz="2800" b="1" kern="1200" dirty="0"/>
        </a:p>
      </dsp:txBody>
      <dsp:txXfrm rot="10800000">
        <a:off x="399269" y="492"/>
        <a:ext cx="8166210" cy="1007127"/>
      </dsp:txXfrm>
    </dsp:sp>
    <dsp:sp modelId="{49950A56-91E3-4445-A014-2F35248D7A28}">
      <dsp:nvSpPr>
        <dsp:cNvPr id="0" name=""/>
        <dsp:cNvSpPr/>
      </dsp:nvSpPr>
      <dsp:spPr>
        <a:xfrm>
          <a:off x="0" y="0"/>
          <a:ext cx="1007127" cy="1007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#1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#1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3#1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3#2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3#1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3#1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3#1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3#1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3#2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3#2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3#2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3#2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3#2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3#2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3#2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3#3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3#6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3#6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3#3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3#6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3#6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3#3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0.12097</cdr:x>
      <cdr:y>0.05195</cdr:y>
    </cdr:from>
    <cdr:to>
      <cdr:x>0.27419</cdr:x>
      <cdr:y>0.21686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288032"/>
          <a:ext cx="13681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Млн. руб.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0.15702</cdr:x>
      <cdr:y>0.31646</cdr:y>
    </cdr:from>
    <cdr:to>
      <cdr:x>0.44628</cdr:x>
      <cdr:y>0.6167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8954" y="1800201"/>
          <a:ext cx="2613862" cy="1707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2 166,2 млн. руб.  </a:t>
          </a:r>
        </a:p>
        <a:p xmlns:a="http://schemas.openxmlformats.org/drawingml/2006/main">
          <a:pPr algn="ctr"/>
          <a:r>
            <a:rPr lang="ru-RU" sz="2000" b="1" dirty="0" smtClean="0"/>
            <a:t>91,6%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0.66139</cdr:x>
      <cdr:y>0.50633</cdr:y>
    </cdr:from>
    <cdr:to>
      <cdr:x>0.89248</cdr:x>
      <cdr:y>0.72913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6664" y="2880320"/>
          <a:ext cx="2088232" cy="1267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199,4 млн. руб.  </a:t>
          </a:r>
        </a:p>
        <a:p xmlns:a="http://schemas.openxmlformats.org/drawingml/2006/main">
          <a:pPr algn="ctr"/>
          <a:r>
            <a:rPr lang="ru-RU" sz="2000" b="1" dirty="0" smtClean="0"/>
            <a:t>    8,4%</a:t>
          </a:r>
          <a:endParaRPr lang="ru-RU" sz="20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0.18721</cdr:x>
      <cdr:y>0.46557</cdr:y>
    </cdr:from>
    <cdr:to>
      <cdr:x>0.28283</cdr:x>
      <cdr:y>0.55134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80" y="2736304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12,2%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0.33064</cdr:x>
      <cdr:y>0.55134</cdr:y>
    </cdr:from>
    <cdr:to>
      <cdr:x>0.40236</cdr:x>
      <cdr:y>0.6126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7824" y="324036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6,5 %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0.52189</cdr:x>
      <cdr:y>0.15928</cdr:y>
    </cdr:from>
    <cdr:to>
      <cdr:x>0.60954</cdr:x>
      <cdr:y>0.23279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16016" y="936104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16,4 %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0.48204</cdr:x>
      <cdr:y>0.46557</cdr:y>
    </cdr:from>
    <cdr:to>
      <cdr:x>0.61751</cdr:x>
      <cdr:y>0.53909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55976" y="273630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22,1 %</a:t>
          </a:r>
          <a:endParaRPr lang="ru-RU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0.71426</cdr:x>
      <cdr:y>0.58158</cdr:y>
    </cdr:from>
    <cdr:to>
      <cdr:x>0.87754</cdr:x>
      <cdr:y>0.70733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39952" y="2664296"/>
          <a:ext cx="946389" cy="576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6,4%</a:t>
          </a:r>
          <a:endParaRPr lang="ru-RU" sz="20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0.79539</cdr:x>
      <cdr:y>0.59087</cdr:y>
    </cdr:from>
    <cdr:to>
      <cdr:x>0.90918</cdr:x>
      <cdr:y>0.68668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2664296"/>
          <a:ext cx="7005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6,2%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0.386</cdr:x>
      <cdr:y>0</cdr:y>
    </cdr:from>
    <cdr:to>
      <cdr:x>0.6515</cdr:x>
      <cdr:y>0.2507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6264" y="0"/>
          <a:ext cx="163448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" pitchFamily="34" charset="0"/>
              <a:cs typeface="Arial" pitchFamily="34" charset="0"/>
            </a:rPr>
            <a:t>2018г.</a:t>
          </a:r>
          <a:endParaRPr lang="ru-RU" sz="2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0.79675</cdr:x>
      <cdr:y>0.71197</cdr:y>
    </cdr:from>
    <cdr:to>
      <cdr:x>0.95122</cdr:x>
      <cdr:y>0.80523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3848249"/>
          <a:ext cx="136815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/>
            <a:t>59,4</a:t>
          </a:r>
          <a:r>
            <a:rPr lang="ru-RU" sz="1400" b="1" dirty="0"/>
            <a:t> тыс.руб.</a:t>
          </a:r>
          <a:r>
            <a:rPr lang="ru-RU" sz="1400" b="1" i="0" baseline="0" dirty="0">
              <a:latin typeface="+mn-lt"/>
              <a:ea typeface="+mn-ea"/>
              <a:cs typeface="+mn-cs"/>
            </a:rPr>
            <a:t>; </a:t>
          </a:r>
          <a:endParaRPr lang="en-US" sz="1400" b="1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baseline="0" dirty="0">
              <a:latin typeface="+mn-lt"/>
              <a:ea typeface="+mn-ea"/>
              <a:cs typeface="+mn-cs"/>
            </a:rPr>
            <a:t>0,</a:t>
          </a:r>
          <a:r>
            <a:rPr lang="en-US" sz="1400" b="1" i="0" baseline="0" dirty="0">
              <a:latin typeface="+mn-lt"/>
              <a:ea typeface="+mn-ea"/>
              <a:cs typeface="+mn-cs"/>
            </a:rPr>
            <a:t>09</a:t>
          </a:r>
          <a:r>
            <a:rPr lang="ru-RU" sz="1400" b="1" i="0" baseline="0" dirty="0">
              <a:latin typeface="+mn-lt"/>
              <a:ea typeface="+mn-ea"/>
              <a:cs typeface="+mn-cs"/>
            </a:rPr>
            <a:t>%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0.78862</cdr:x>
      <cdr:y>0.42665</cdr:y>
    </cdr:from>
    <cdr:to>
      <cdr:x>0.95935</cdr:x>
      <cdr:y>0.55211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84776" y="2306061"/>
          <a:ext cx="1512168" cy="678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ts val="16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/>
            <a:t>99,5  </a:t>
          </a:r>
          <a:r>
            <a:rPr lang="ru-RU" sz="1600" b="1" dirty="0">
              <a:latin typeface="+mn-lt"/>
              <a:ea typeface="+mn-ea"/>
              <a:cs typeface="+mn-cs"/>
            </a:rPr>
            <a:t>тыс.руб.</a:t>
          </a:r>
          <a:r>
            <a:rPr lang="en-US" sz="1600" b="1" dirty="0"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i="0" baseline="0" dirty="0"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baseline="0" dirty="0">
              <a:latin typeface="+mn-lt"/>
              <a:ea typeface="+mn-ea"/>
              <a:cs typeface="+mn-cs"/>
            </a:rPr>
            <a:t>0,</a:t>
          </a:r>
          <a:r>
            <a:rPr lang="en-US" sz="1400" b="1" i="0" baseline="0" dirty="0">
              <a:latin typeface="+mn-lt"/>
              <a:ea typeface="+mn-ea"/>
              <a:cs typeface="+mn-cs"/>
            </a:rPr>
            <a:t>15</a:t>
          </a:r>
          <a:r>
            <a:rPr lang="ru-RU" sz="1400" b="1" i="0" baseline="0" dirty="0">
              <a:latin typeface="+mn-lt"/>
              <a:ea typeface="+mn-ea"/>
              <a:cs typeface="+mn-cs"/>
            </a:rPr>
            <a:t>%</a:t>
          </a:r>
          <a:endParaRPr lang="ru-RU" sz="1400" dirty="0"/>
        </a:p>
        <a:p xmlns:a="http://schemas.openxmlformats.org/drawingml/2006/main">
          <a:pPr marL="0" marR="0" indent="0" defTabSz="914400" eaLnBrk="1" fontAlgn="auto" latinLnBrk="0" hangingPunct="1">
            <a:lnSpc>
              <a:spcPts val="15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/>
        </a:p>
        <a:p xmlns:a="http://schemas.openxmlformats.org/drawingml/2006/main">
          <a:pPr>
            <a:lnSpc>
              <a:spcPts val="1300"/>
            </a:lnSpc>
          </a:pPr>
          <a:endParaRPr lang="ru-RU" sz="1400" b="1" dirty="0"/>
        </a:p>
      </cdr:txBody>
    </cdr:sp>
  </cdr:relSizeAnchor>
  <cdr:relSizeAnchor xmlns:cdr="http://schemas.openxmlformats.org/drawingml/2006/chartDrawing">
    <cdr:from>
      <cdr:x>0.13008</cdr:x>
      <cdr:y>0.59951</cdr:y>
    </cdr:from>
    <cdr:to>
      <cdr:x>0.355</cdr:x>
      <cdr:y>0.7727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3240360"/>
          <a:ext cx="1992101" cy="936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      15 956,5 </a:t>
          </a:r>
          <a:r>
            <a:rPr lang="ru-RU" sz="1600" b="1" dirty="0"/>
            <a:t>тыс.</a:t>
          </a:r>
          <a:r>
            <a:rPr lang="ru-RU" sz="1600" b="1" baseline="0" dirty="0"/>
            <a:t> руб.</a:t>
          </a:r>
          <a:r>
            <a:rPr lang="ru-RU" sz="1600" b="1" dirty="0"/>
            <a:t>;</a:t>
          </a:r>
          <a:r>
            <a:rPr lang="en-US" sz="1600" b="1" baseline="0" dirty="0"/>
            <a:t> </a:t>
          </a:r>
        </a:p>
        <a:p xmlns:a="http://schemas.openxmlformats.org/drawingml/2006/main">
          <a:r>
            <a:rPr lang="en-US" sz="1600" b="1" baseline="0" dirty="0"/>
            <a:t>       </a:t>
          </a:r>
        </a:p>
        <a:p xmlns:a="http://schemas.openxmlformats.org/drawingml/2006/main">
          <a:r>
            <a:rPr lang="en-US" sz="1600" b="1" baseline="0" dirty="0"/>
            <a:t>                 </a:t>
          </a:r>
          <a:r>
            <a:rPr lang="en-US" sz="1600" b="1" dirty="0"/>
            <a:t>23,4 </a:t>
          </a:r>
          <a:r>
            <a:rPr lang="ru-RU" sz="1600" b="1" dirty="0"/>
            <a:t>%</a:t>
          </a:r>
        </a:p>
      </cdr:txBody>
    </cdr:sp>
  </cdr:relSizeAnchor>
  <cdr:relSizeAnchor xmlns:cdr="http://schemas.openxmlformats.org/drawingml/2006/chartDrawing">
    <cdr:from>
      <cdr:x>0.26016</cdr:x>
      <cdr:y>0.2654</cdr:y>
    </cdr:from>
    <cdr:to>
      <cdr:x>0.4878</cdr:x>
      <cdr:y>0.4474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1434498"/>
          <a:ext cx="2016224" cy="983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40 239,9 </a:t>
          </a:r>
          <a:r>
            <a:rPr lang="ru-RU" sz="1600" b="1" dirty="0">
              <a:latin typeface="+mn-lt"/>
              <a:ea typeface="+mn-ea"/>
              <a:cs typeface="+mn-cs"/>
            </a:rPr>
            <a:t>тыс.руб.</a:t>
          </a:r>
          <a:r>
            <a:rPr lang="en-US" sz="1600" b="1" dirty="0">
              <a:latin typeface="+mn-lt"/>
              <a:ea typeface="+mn-ea"/>
              <a:cs typeface="+mn-cs"/>
            </a:rPr>
            <a:t> </a:t>
          </a:r>
          <a:r>
            <a:rPr lang="ru-RU" sz="1600" b="1" dirty="0"/>
            <a:t>; </a:t>
          </a:r>
          <a:r>
            <a:rPr lang="en-US" sz="1600" b="1" dirty="0"/>
            <a:t> </a:t>
          </a:r>
        </a:p>
        <a:p xmlns:a="http://schemas.openxmlformats.org/drawingml/2006/main">
          <a:pPr algn="ctr"/>
          <a:endParaRPr lang="en-US" sz="1600" b="1" dirty="0"/>
        </a:p>
        <a:p xmlns:a="http://schemas.openxmlformats.org/drawingml/2006/main">
          <a:pPr algn="ctr"/>
          <a:r>
            <a:rPr lang="en-US" sz="1600" b="1" dirty="0"/>
            <a:t> 59,0</a:t>
          </a:r>
          <a:r>
            <a:rPr lang="ru-RU" sz="1600" b="1" dirty="0"/>
            <a:t>%</a:t>
          </a:r>
        </a:p>
      </cdr:txBody>
    </cdr:sp>
  </cdr:relSizeAnchor>
  <cdr:relSizeAnchor xmlns:cdr="http://schemas.openxmlformats.org/drawingml/2006/chartDrawing">
    <cdr:from>
      <cdr:x>0.359</cdr:x>
      <cdr:y>0.49384</cdr:y>
    </cdr:from>
    <cdr:to>
      <cdr:x>0.538</cdr:x>
      <cdr:y>0.64054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19475" y="4200525"/>
          <a:ext cx="1704975" cy="1247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latin typeface="+mn-lt"/>
              <a:ea typeface="+mn-ea"/>
              <a:cs typeface="+mn-cs"/>
            </a:rPr>
            <a:t>11 596,9  </a:t>
          </a:r>
          <a:r>
            <a:rPr lang="ru-RU" sz="1400" b="1">
              <a:latin typeface="+mn-lt"/>
              <a:ea typeface="+mn-ea"/>
              <a:cs typeface="+mn-cs"/>
            </a:rPr>
            <a:t>тыс.</a:t>
          </a:r>
          <a:r>
            <a:rPr lang="ru-RU" sz="1400" b="1" baseline="0">
              <a:latin typeface="+mn-lt"/>
              <a:ea typeface="+mn-ea"/>
              <a:cs typeface="+mn-cs"/>
            </a:rPr>
            <a:t> руб.</a:t>
          </a:r>
          <a:r>
            <a:rPr lang="ru-RU" sz="1400" b="1">
              <a:latin typeface="+mn-lt"/>
              <a:ea typeface="+mn-ea"/>
              <a:cs typeface="+mn-cs"/>
            </a:rPr>
            <a:t>;</a:t>
          </a:r>
          <a:r>
            <a:rPr lang="en-US" sz="1400" b="1" baseline="0">
              <a:latin typeface="+mn-lt"/>
              <a:ea typeface="+mn-ea"/>
              <a:cs typeface="+mn-cs"/>
            </a:rPr>
            <a:t> </a:t>
          </a:r>
          <a:endParaRPr lang="ru-RU" sz="1400"/>
        </a:p>
        <a:p xmlns:a="http://schemas.openxmlformats.org/drawingml/2006/main">
          <a:pPr algn="ctr"/>
          <a:r>
            <a:rPr lang="en-US" sz="1400" b="1" baseline="0">
              <a:latin typeface="+mn-lt"/>
              <a:ea typeface="+mn-ea"/>
              <a:cs typeface="+mn-cs"/>
            </a:rPr>
            <a:t>       </a:t>
          </a:r>
          <a:endParaRPr lang="ru-RU" sz="1400"/>
        </a:p>
        <a:p xmlns:a="http://schemas.openxmlformats.org/drawingml/2006/main">
          <a:pPr algn="ctr"/>
          <a:r>
            <a:rPr lang="en-US" sz="1400" b="1" baseline="0">
              <a:latin typeface="+mn-lt"/>
              <a:ea typeface="+mn-ea"/>
              <a:cs typeface="+mn-cs"/>
            </a:rPr>
            <a:t>17,0 </a:t>
          </a:r>
          <a:r>
            <a:rPr lang="ru-RU" sz="1400" b="1">
              <a:latin typeface="+mn-lt"/>
              <a:ea typeface="+mn-ea"/>
              <a:cs typeface="+mn-cs"/>
            </a:rPr>
            <a:t>%</a:t>
          </a:r>
          <a:endParaRPr lang="ru-RU" sz="1400"/>
        </a:p>
      </cdr:txBody>
    </cdr:sp>
  </cdr:relSizeAnchor>
  <cdr:relSizeAnchor xmlns:cdr="http://schemas.openxmlformats.org/drawingml/2006/chartDrawing">
    <cdr:from>
      <cdr:x>0.57724</cdr:x>
      <cdr:y>0.29309</cdr:y>
    </cdr:from>
    <cdr:to>
      <cdr:x>0.68293</cdr:x>
      <cdr:y>0.39082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12568" y="1584177"/>
          <a:ext cx="936104" cy="528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latin typeface="+mn-lt"/>
              <a:ea typeface="+mn-ea"/>
              <a:cs typeface="+mn-cs"/>
            </a:rPr>
            <a:t>200,0 </a:t>
          </a:r>
          <a:r>
            <a:rPr lang="ru-RU" sz="1100" b="1" dirty="0">
              <a:latin typeface="+mn-lt"/>
              <a:ea typeface="+mn-ea"/>
              <a:cs typeface="+mn-cs"/>
            </a:rPr>
            <a:t>тыс.руб.</a:t>
          </a:r>
          <a:r>
            <a:rPr lang="en-US" sz="1100" b="1" dirty="0">
              <a:latin typeface="+mn-lt"/>
              <a:ea typeface="+mn-ea"/>
              <a:cs typeface="+mn-cs"/>
            </a:rPr>
            <a:t> </a:t>
          </a:r>
          <a:r>
            <a:rPr lang="ru-RU" sz="1100" b="1" dirty="0">
              <a:latin typeface="+mn-lt"/>
              <a:ea typeface="+mn-ea"/>
              <a:cs typeface="+mn-cs"/>
            </a:rPr>
            <a:t>; </a:t>
          </a:r>
          <a:r>
            <a:rPr lang="en-US" sz="1100" b="1" dirty="0">
              <a:latin typeface="+mn-lt"/>
              <a:ea typeface="+mn-ea"/>
              <a:cs typeface="+mn-cs"/>
            </a:rPr>
            <a:t> </a:t>
          </a:r>
          <a:endParaRPr lang="ru-RU" dirty="0"/>
        </a:p>
        <a:p xmlns:a="http://schemas.openxmlformats.org/drawingml/2006/main">
          <a:pPr algn="ctr"/>
          <a:r>
            <a:rPr lang="en-US" sz="1100" b="1" dirty="0">
              <a:latin typeface="+mn-lt"/>
              <a:ea typeface="+mn-ea"/>
              <a:cs typeface="+mn-cs"/>
            </a:rPr>
            <a:t>0,3 </a:t>
          </a:r>
          <a:r>
            <a:rPr lang="ru-RU" sz="1100" b="1" dirty="0">
              <a:latin typeface="+mn-lt"/>
              <a:ea typeface="+mn-ea"/>
              <a:cs typeface="+mn-cs"/>
            </a:rPr>
            <a:t>%</a:t>
          </a:r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0.7377</cdr:x>
      <cdr:y>0.48052</cdr:y>
    </cdr:from>
    <cdr:to>
      <cdr:x>0.86885</cdr:x>
      <cdr:y>0.62338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0" y="2664296"/>
          <a:ext cx="115212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 smtClean="0"/>
            <a:t>13,9%</a:t>
          </a:r>
          <a:endParaRPr lang="ru-RU" sz="32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0.53659</cdr:x>
      <cdr:y>0.26582</cdr:y>
    </cdr:from>
    <cdr:to>
      <cdr:x>0.63983</cdr:x>
      <cdr:y>0.42656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2528" y="15121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86,2%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0.47967</cdr:x>
      <cdr:y>0.67089</cdr:y>
    </cdr:from>
    <cdr:to>
      <cdr:x>0.66422</cdr:x>
      <cdr:y>0.8696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3816424"/>
          <a:ext cx="163448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13,7 %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0.25203</cdr:x>
      <cdr:y>0.77215</cdr:y>
    </cdr:from>
    <cdr:to>
      <cdr:x>0.36585</cdr:x>
      <cdr:y>0.93289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4392488"/>
          <a:ext cx="100811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0,1 %</a:t>
          </a:r>
          <a:endParaRPr lang="ru-RU" sz="24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0.16495</cdr:x>
      <cdr:y>0.53086</cdr:y>
    </cdr:from>
    <cdr:to>
      <cdr:x>0.29586</cdr:x>
      <cdr:y>0.68764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30963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0.46392</cdr:x>
      <cdr:y>0.16049</cdr:y>
    </cdr:from>
    <cdr:to>
      <cdr:x>0.8866</cdr:x>
      <cdr:y>0.33333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936104"/>
          <a:ext cx="295232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859, 356  млн.руб.</a:t>
          </a:r>
        </a:p>
        <a:p xmlns:a="http://schemas.openxmlformats.org/drawingml/2006/main">
          <a:pPr algn="ctr"/>
          <a:endParaRPr lang="ru-RU" sz="1200" b="1" dirty="0" smtClean="0"/>
        </a:p>
        <a:p xmlns:a="http://schemas.openxmlformats.org/drawingml/2006/main">
          <a:pPr algn="ctr"/>
          <a:r>
            <a:rPr lang="ru-RU" sz="2400" b="1" dirty="0" smtClean="0"/>
            <a:t>36,3 %</a:t>
          </a:r>
          <a:endParaRPr lang="ru-RU" sz="24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0.50202</cdr:x>
      <cdr:y>0.32927</cdr:y>
    </cdr:from>
    <cdr:to>
      <cdr:x>0.63157</cdr:x>
      <cdr:y>0.51064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36504" y="1944216"/>
          <a:ext cx="1170678" cy="1070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  <a:p xmlns:a="http://schemas.openxmlformats.org/drawingml/2006/main">
          <a:endParaRPr lang="ru-RU" sz="1100"/>
        </a:p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0.13547</cdr:x>
      <cdr:y>0.42683</cdr:y>
    </cdr:from>
    <cdr:to>
      <cdr:x>0.29484</cdr:x>
      <cdr:y>0.65299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2520280"/>
          <a:ext cx="1440160" cy="1335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590 907,9</a:t>
          </a:r>
        </a:p>
        <a:p xmlns:a="http://schemas.openxmlformats.org/drawingml/2006/main">
          <a:pPr algn="ctr"/>
          <a:endParaRPr lang="ru-RU" sz="1400" b="1" dirty="0"/>
        </a:p>
        <a:p xmlns:a="http://schemas.openxmlformats.org/drawingml/2006/main">
          <a:pPr algn="ctr"/>
          <a:r>
            <a:rPr lang="ru-RU" sz="1400" b="1" dirty="0"/>
            <a:t>68,8 %</a:t>
          </a:r>
        </a:p>
        <a:p xmlns:a="http://schemas.openxmlformats.org/drawingml/2006/main">
          <a:pPr algn="ctr"/>
          <a:endParaRPr lang="ru-RU" sz="1100" dirty="0"/>
        </a:p>
      </cdr:txBody>
    </cdr:sp>
  </cdr:relSizeAnchor>
  <cdr:relSizeAnchor xmlns:cdr="http://schemas.openxmlformats.org/drawingml/2006/chartDrawing">
    <cdr:from>
      <cdr:x>0.21053</cdr:x>
      <cdr:y>0.33821</cdr:y>
    </cdr:from>
    <cdr:to>
      <cdr:x>0.34008</cdr:x>
      <cdr:y>0.51371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85900" y="1762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0.65342</cdr:x>
      <cdr:y>0.35</cdr:y>
    </cdr:from>
    <cdr:to>
      <cdr:x>0.77295</cdr:x>
      <cdr:y>0.50933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04656" y="2066629"/>
          <a:ext cx="1080120" cy="94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14 556,0</a:t>
          </a:r>
        </a:p>
        <a:p xmlns:a="http://schemas.openxmlformats.org/drawingml/2006/main">
          <a:pPr algn="ctr"/>
          <a:endParaRPr lang="ru-RU" sz="1000" b="1" dirty="0"/>
        </a:p>
        <a:p xmlns:a="http://schemas.openxmlformats.org/drawingml/2006/main">
          <a:pPr algn="ctr"/>
          <a:r>
            <a:rPr lang="ru-RU" sz="1400" b="1" dirty="0"/>
            <a:t>1,7%</a:t>
          </a:r>
        </a:p>
      </cdr:txBody>
    </cdr:sp>
  </cdr:relSizeAnchor>
  <cdr:relSizeAnchor xmlns:cdr="http://schemas.openxmlformats.org/drawingml/2006/chartDrawing">
    <cdr:from>
      <cdr:x>0.65342</cdr:x>
      <cdr:y>0.60976</cdr:y>
    </cdr:from>
    <cdr:to>
      <cdr:x>0.78092</cdr:x>
      <cdr:y>0.71951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04656" y="3600401"/>
          <a:ext cx="115212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4 901,3</a:t>
          </a:r>
          <a:r>
            <a:rPr lang="ru-RU" sz="1400" b="1" baseline="0" dirty="0"/>
            <a:t>    </a:t>
          </a:r>
          <a:endParaRPr lang="ru-RU" sz="1400" b="1" dirty="0"/>
        </a:p>
        <a:p xmlns:a="http://schemas.openxmlformats.org/drawingml/2006/main">
          <a:pPr algn="ctr"/>
          <a:r>
            <a:rPr lang="ru-RU" sz="1400" b="1" dirty="0" smtClean="0"/>
            <a:t>0,6</a:t>
          </a:r>
          <a:r>
            <a:rPr lang="ru-RU" sz="1400" b="1" dirty="0"/>
            <a:t>%</a:t>
          </a:r>
        </a:p>
      </cdr:txBody>
    </cdr:sp>
  </cdr:relSizeAnchor>
  <cdr:relSizeAnchor xmlns:cdr="http://schemas.openxmlformats.org/drawingml/2006/chartDrawing">
    <cdr:from>
      <cdr:x>0.71717</cdr:x>
      <cdr:y>0.7439</cdr:y>
    </cdr:from>
    <cdr:to>
      <cdr:x>0.78869</cdr:x>
      <cdr:y>0.83533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6480720" y="4392488"/>
          <a:ext cx="646290" cy="5398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0.76498</cdr:x>
      <cdr:y>0.32927</cdr:y>
    </cdr:from>
    <cdr:to>
      <cdr:x>0.8419</cdr:x>
      <cdr:y>0.40582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6912768" y="1944216"/>
          <a:ext cx="695087" cy="45200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0.77295</cdr:x>
      <cdr:y>0.62195</cdr:y>
    </cdr:from>
    <cdr:to>
      <cdr:x>0.8367</cdr:x>
      <cdr:y>0.64634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6984776" y="3672408"/>
          <a:ext cx="576063" cy="14401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0.36655</cdr:x>
      <cdr:y>0.56098</cdr:y>
    </cdr:from>
    <cdr:to>
      <cdr:x>0.50202</cdr:x>
      <cdr:y>0.70732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12368" y="3312368"/>
          <a:ext cx="122413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173 612,8</a:t>
          </a:r>
        </a:p>
        <a:p xmlns:a="http://schemas.openxmlformats.org/drawingml/2006/main">
          <a:pPr algn="ctr"/>
          <a:r>
            <a:rPr lang="ru-RU" sz="1400" b="1" dirty="0"/>
            <a:t>20,2 %</a:t>
          </a:r>
        </a:p>
      </cdr:txBody>
    </cdr:sp>
  </cdr:relSizeAnchor>
  <cdr:relSizeAnchor xmlns:cdr="http://schemas.openxmlformats.org/drawingml/2006/chartDrawing">
    <cdr:from>
      <cdr:x>0.31874</cdr:x>
      <cdr:y>0.76829</cdr:y>
    </cdr:from>
    <cdr:to>
      <cdr:x>0.37452</cdr:x>
      <cdr:y>0.82927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80320" y="453650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4,6 %</a:t>
          </a:r>
          <a:endParaRPr lang="ru-RU" sz="14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0.1769</cdr:x>
      <cdr:y>0.37995</cdr:y>
    </cdr:from>
    <cdr:to>
      <cdr:x>0.45209</cdr:x>
      <cdr:y>0.61063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5941" y="2016224"/>
          <a:ext cx="1984886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367 387,9; </a:t>
          </a:r>
        </a:p>
        <a:p xmlns:a="http://schemas.openxmlformats.org/drawingml/2006/main">
          <a:pPr algn="ctr"/>
          <a:endParaRPr lang="ru-RU" sz="1000" b="1" dirty="0"/>
        </a:p>
        <a:p xmlns:a="http://schemas.openxmlformats.org/drawingml/2006/main">
          <a:pPr algn="ctr"/>
          <a:r>
            <a:rPr lang="ru-RU" sz="1800" b="1" dirty="0"/>
            <a:t>83,1%</a:t>
          </a:r>
        </a:p>
      </cdr:txBody>
    </cdr:sp>
  </cdr:relSizeAnchor>
  <cdr:relSizeAnchor xmlns:cdr="http://schemas.openxmlformats.org/drawingml/2006/chartDrawing">
    <cdr:from>
      <cdr:x>0.66889</cdr:x>
      <cdr:y>0.48851</cdr:y>
    </cdr:from>
    <cdr:to>
      <cdr:x>0.90849</cdr:x>
      <cdr:y>0.67898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4536" y="2592288"/>
          <a:ext cx="1728192" cy="1010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61 319,9; </a:t>
          </a:r>
        </a:p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r>
            <a:rPr lang="ru-RU" sz="1600" b="1" dirty="0"/>
            <a:t>13,9%</a:t>
          </a:r>
        </a:p>
      </cdr:txBody>
    </cdr:sp>
  </cdr:relSizeAnchor>
  <cdr:relSizeAnchor xmlns:cdr="http://schemas.openxmlformats.org/drawingml/2006/chartDrawing">
    <cdr:from>
      <cdr:x>0.81864</cdr:x>
      <cdr:y>0.39352</cdr:y>
    </cdr:from>
    <cdr:to>
      <cdr:x>0.90849</cdr:x>
      <cdr:y>0.46137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04656" y="208823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3,0 %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0.01613</cdr:x>
      <cdr:y>0.0411</cdr:y>
    </cdr:from>
    <cdr:to>
      <cdr:x>0.17658</cdr:x>
      <cdr:y>0.11648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4016" y="216024"/>
          <a:ext cx="1432684" cy="3962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0.01613</cdr:x>
      <cdr:y>0.0411</cdr:y>
    </cdr:from>
    <cdr:to>
      <cdr:x>0.17658</cdr:x>
      <cdr:y>0.11648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4016" y="216024"/>
          <a:ext cx="1432684" cy="3962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0.01613</cdr:x>
      <cdr:y>0.0411</cdr:y>
    </cdr:from>
    <cdr:to>
      <cdr:x>0.17658</cdr:x>
      <cdr:y>0.11648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4016" y="216024"/>
          <a:ext cx="1432684" cy="3962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0.27949</cdr:x>
      <cdr:y>0.27239</cdr:y>
    </cdr:from>
    <cdr:to>
      <cdr:x>0.3819</cdr:x>
      <cdr:y>0.36001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95550" y="1362075"/>
          <a:ext cx="9144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/>
            <a:t>71,7%</a:t>
          </a:r>
        </a:p>
      </cdr:txBody>
    </cdr:sp>
  </cdr:relSizeAnchor>
  <cdr:relSizeAnchor xmlns:cdr="http://schemas.openxmlformats.org/drawingml/2006/chartDrawing">
    <cdr:from>
      <cdr:x>0.22581</cdr:x>
      <cdr:y>0.57352</cdr:y>
    </cdr:from>
    <cdr:to>
      <cdr:x>0.33069</cdr:x>
      <cdr:y>0.69895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16224" y="3292363"/>
          <a:ext cx="93650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4,0%</a:t>
          </a:r>
        </a:p>
      </cdr:txBody>
    </cdr:sp>
  </cdr:relSizeAnchor>
  <cdr:relSizeAnchor xmlns:cdr="http://schemas.openxmlformats.org/drawingml/2006/chartDrawing">
    <cdr:from>
      <cdr:x>0.55898</cdr:x>
      <cdr:y>0.59239</cdr:y>
    </cdr:from>
    <cdr:to>
      <cdr:x>0.68805</cdr:x>
      <cdr:y>0.67239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91100" y="2962275"/>
          <a:ext cx="115252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/>
            <a:t>24,3%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0.12295</cdr:x>
      <cdr:y>0.5125</cdr:y>
    </cdr:from>
    <cdr:to>
      <cdr:x>0.2459</cdr:x>
      <cdr:y>0.6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2952328"/>
          <a:ext cx="10801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93,5 %</a:t>
          </a:r>
          <a:endParaRPr lang="ru-RU" sz="16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0.10526</cdr:x>
      <cdr:y>0</cdr:y>
    </cdr:from>
    <cdr:to>
      <cdr:x>0.41228</cdr:x>
      <cdr:y>0.05797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25202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0.27022</cdr:x>
      <cdr:y>0.31915</cdr:y>
    </cdr:from>
    <cdr:to>
      <cdr:x>0.4557</cdr:x>
      <cdr:y>0.68085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2776" y="1080120"/>
          <a:ext cx="165618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Arial" pitchFamily="34" charset="0"/>
              <a:cs typeface="Arial" pitchFamily="34" charset="0"/>
            </a:rPr>
            <a:t>269,7 тыс. руб. </a:t>
          </a:r>
        </a:p>
        <a:p xmlns:a="http://schemas.openxmlformats.org/drawingml/2006/main">
          <a:endParaRPr lang="ru-RU" sz="18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800" b="1" dirty="0" smtClean="0">
              <a:latin typeface="Arial" pitchFamily="34" charset="0"/>
              <a:cs typeface="Arial" pitchFamily="34" charset="0"/>
            </a:rPr>
            <a:t>54,1%</a:t>
          </a:r>
          <a:endParaRPr lang="ru-RU" sz="18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0.52828</cdr:x>
      <cdr:y>0.29787</cdr:y>
    </cdr:from>
    <cdr:to>
      <cdr:x>0.72183</cdr:x>
      <cdr:y>0.61702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7032" y="1008112"/>
          <a:ext cx="172819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>
              <a:latin typeface="Arial" pitchFamily="34" charset="0"/>
              <a:cs typeface="Arial" pitchFamily="34" charset="0"/>
            </a:rPr>
            <a:t>228,5 тыс. руб.</a:t>
          </a:r>
        </a:p>
        <a:p xmlns:a="http://schemas.openxmlformats.org/drawingml/2006/main">
          <a:pPr algn="ctr" rtl="0"/>
          <a:endParaRPr lang="ru-RU" sz="18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 rtl="0"/>
          <a:r>
            <a:rPr lang="ru-RU" sz="1800" b="1" dirty="0" smtClean="0">
              <a:latin typeface="Arial" pitchFamily="34" charset="0"/>
              <a:cs typeface="Arial" pitchFamily="34" charset="0"/>
            </a:rPr>
            <a:t>45,9%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0.4958</cdr:x>
      <cdr:y>0.05</cdr:y>
    </cdr:from>
    <cdr:to>
      <cdr:x>0.9916</cdr:x>
      <cdr:y>0.2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288033"/>
          <a:ext cx="424847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/>
            <a:t>63</a:t>
          </a:r>
          <a:r>
            <a:rPr lang="ru-RU" sz="2800" b="1" dirty="0" smtClean="0"/>
            <a:t> млн.</a:t>
          </a:r>
          <a:r>
            <a:rPr lang="en-US" sz="2800" b="1" dirty="0" smtClean="0"/>
            <a:t> 483,05</a:t>
          </a:r>
          <a:r>
            <a:rPr lang="ru-RU" sz="2800" b="1" dirty="0" smtClean="0"/>
            <a:t>тыс. рублей</a:t>
          </a:r>
          <a:endParaRPr lang="ru-RU" sz="28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0.23577</cdr:x>
      <cdr:y>0.27632</cdr:y>
    </cdr:from>
    <cdr:to>
      <cdr:x>0.44715</cdr:x>
      <cdr:y>0.56579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1512168"/>
          <a:ext cx="187220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43 079,0 </a:t>
          </a:r>
        </a:p>
        <a:p xmlns:a="http://schemas.openxmlformats.org/drawingml/2006/main"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67,9%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0.62602</cdr:x>
      <cdr:y>0.17105</cdr:y>
    </cdr:from>
    <cdr:to>
      <cdr:x>0.78312</cdr:x>
      <cdr:y>0.31579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11915" y="936104"/>
          <a:ext cx="1408357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3 298,1 </a:t>
          </a:r>
        </a:p>
        <a:p xmlns:a="http://schemas.openxmlformats.org/drawingml/2006/main">
          <a:pPr algn="ctr"/>
          <a:r>
            <a:rPr lang="ru-RU" sz="2000" b="1" dirty="0" smtClean="0"/>
            <a:t>5,2%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0.53411</cdr:x>
      <cdr:y>0.43421</cdr:y>
    </cdr:from>
    <cdr:to>
      <cdr:x>0.77509</cdr:x>
      <cdr:y>0.67105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88025" y="2376264"/>
          <a:ext cx="216024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17 105,9 </a:t>
          </a:r>
        </a:p>
        <a:p xmlns:a="http://schemas.openxmlformats.org/drawingml/2006/main"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26,9%</a:t>
          </a:r>
          <a:endParaRPr lang="ru-RU" sz="2000" b="1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0.59547</cdr:x>
      <cdr:y>0.16919</cdr:y>
    </cdr:from>
    <cdr:to>
      <cdr:x>0.81877</cdr:x>
      <cdr:y>0.2904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5200" y="638175"/>
          <a:ext cx="131445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0.13008</cdr:x>
      <cdr:y>0.26957</cdr:y>
    </cdr:from>
    <cdr:to>
      <cdr:x>0.45528</cdr:x>
      <cdr:y>0.34129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1432745"/>
          <a:ext cx="2880320" cy="381197"/>
        </a:xfrm>
        <a:prstGeom xmlns:a="http://schemas.openxmlformats.org/drawingml/2006/main" prst="rect">
          <a:avLst/>
        </a:prstGeom>
        <a:blipFill xmlns:a="http://schemas.openxmlformats.org/drawingml/2006/main" dpi="0" rotWithShape="1">
          <a:blip xmlns:r="http://schemas.openxmlformats.org/officeDocument/2006/relationships" r:embed="rId1">
            <a:alphaModFix amt="99000"/>
          </a:blip>
          <a:srcRect/>
          <a:tile tx="0" ty="0" sx="100000" sy="100000" flip="none" algn="tl"/>
        </a:blip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Всего : 23 835,7 тыс. руб.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0.55285</cdr:x>
      <cdr:y>0.18529</cdr:y>
    </cdr:from>
    <cdr:to>
      <cdr:x>0.88618</cdr:x>
      <cdr:y>0.26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96544" y="984799"/>
          <a:ext cx="2952328" cy="397095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Всего : 92 349,5 тыс. руб.</a:t>
          </a:r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0.20767</cdr:x>
      <cdr:y>0.03721</cdr:y>
    </cdr:from>
    <cdr:to>
      <cdr:x>0.34975</cdr:x>
      <cdr:y>0.13644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216024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0.19674</cdr:x>
      <cdr:y>0.0124</cdr:y>
    </cdr:from>
    <cdr:to>
      <cdr:x>0.36832</cdr:x>
      <cdr:y>0.13644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72008"/>
          <a:ext cx="113042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1 671,2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0.42626</cdr:x>
      <cdr:y>0.07442</cdr:y>
    </cdr:from>
    <cdr:to>
      <cdr:x>0.56835</cdr:x>
      <cdr:y>0.17365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312" y="432048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1 602,1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0.72137</cdr:x>
      <cdr:y>0.0124</cdr:y>
    </cdr:from>
    <cdr:to>
      <cdr:x>0.93996</cdr:x>
      <cdr:y>0.07442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52528" y="72008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Тыс. руб.</a:t>
          </a:r>
          <a:endParaRPr lang="ru-RU" sz="20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0.62903</cdr:x>
      <cdr:y>0.48193</cdr:y>
    </cdr:from>
    <cdr:to>
      <cdr:x>0.7971</cdr:x>
      <cdr:y>0.58945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0146" y="2880320"/>
          <a:ext cx="1645924" cy="64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8,0%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0.51613</cdr:x>
      <cdr:y>0.6506</cdr:y>
    </cdr:from>
    <cdr:to>
      <cdr:x>0.62903</cdr:x>
      <cdr:y>0.74011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54507" y="3888432"/>
          <a:ext cx="1105639" cy="53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11,4%</a:t>
          </a:r>
          <a:endParaRPr lang="ru-RU" sz="16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0.62903</cdr:x>
      <cdr:y>0.48193</cdr:y>
    </cdr:from>
    <cdr:to>
      <cdr:x>0.7971</cdr:x>
      <cdr:y>0.58945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0146" y="2880320"/>
          <a:ext cx="1645924" cy="64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8,0%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0.51613</cdr:x>
      <cdr:y>0.6506</cdr:y>
    </cdr:from>
    <cdr:to>
      <cdr:x>0.62903</cdr:x>
      <cdr:y>0.74011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54507" y="3888432"/>
          <a:ext cx="1105639" cy="53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11,4%</a:t>
          </a:r>
          <a:endParaRPr lang="ru-RU" sz="1600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0.5945</cdr:x>
      <cdr:y>0.2033</cdr:y>
    </cdr:from>
    <cdr:to>
      <cdr:x>0.74412</cdr:x>
      <cdr:y>0.25114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6096" y="1224135"/>
          <a:ext cx="1368152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469,90;       0,2%</a:t>
          </a:r>
        </a:p>
      </cdr:txBody>
    </cdr:sp>
  </cdr:relSizeAnchor>
  <cdr:relSizeAnchor xmlns:cdr="http://schemas.openxmlformats.org/drawingml/2006/chartDrawing">
    <cdr:from>
      <cdr:x>0.5945</cdr:x>
      <cdr:y>0.28701</cdr:y>
    </cdr:from>
    <cdr:to>
      <cdr:x>0.74412</cdr:x>
      <cdr:y>0.34981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36096" y="1728191"/>
          <a:ext cx="1368152" cy="378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479,90;        0,2%</a:t>
          </a:r>
        </a:p>
      </cdr:txBody>
    </cdr:sp>
  </cdr:relSizeAnchor>
  <cdr:relSizeAnchor xmlns:cdr="http://schemas.openxmlformats.org/drawingml/2006/chartDrawing">
    <cdr:from>
      <cdr:x>0.5945</cdr:x>
      <cdr:y>0.38269</cdr:y>
    </cdr:from>
    <cdr:to>
      <cdr:x>0.74412</cdr:x>
      <cdr:y>0.45444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36096" y="2304257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baseline="0" dirty="0">
              <a:latin typeface="+mn-lt"/>
              <a:ea typeface="+mn-ea"/>
              <a:cs typeface="+mn-cs"/>
            </a:rPr>
            <a:t>761,60;        0,4%</a:t>
          </a:r>
          <a:endParaRPr lang="ru-RU" sz="1400" b="1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0.5945</cdr:x>
      <cdr:y>0.49032</cdr:y>
    </cdr:from>
    <cdr:to>
      <cdr:x>0.74412</cdr:x>
      <cdr:y>0.53815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36096" y="2952328"/>
          <a:ext cx="1368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305,20;        0,2%</a:t>
          </a:r>
        </a:p>
      </cdr:txBody>
    </cdr:sp>
  </cdr:relSizeAnchor>
  <cdr:relSizeAnchor xmlns:cdr="http://schemas.openxmlformats.org/drawingml/2006/chartDrawing">
    <cdr:from>
      <cdr:x>0.5945</cdr:x>
      <cdr:y>0.55011</cdr:y>
    </cdr:from>
    <cdr:to>
      <cdr:x>0.752</cdr:x>
      <cdr:y>0.6099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36096" y="3312367"/>
          <a:ext cx="1440160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baseline="0" dirty="0">
              <a:latin typeface="+mn-lt"/>
              <a:ea typeface="+mn-ea"/>
              <a:cs typeface="+mn-cs"/>
            </a:rPr>
            <a:t>398,20;         0,2%</a:t>
          </a:r>
          <a:endParaRPr lang="ru-RU" sz="1400" b="1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0.5945</cdr:x>
      <cdr:y>0.63382</cdr:y>
    </cdr:from>
    <cdr:to>
      <cdr:x>0.74412</cdr:x>
      <cdr:y>0.69362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36096" y="3816423"/>
          <a:ext cx="1368152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523,90;         0,3%</a:t>
          </a:r>
        </a:p>
      </cdr:txBody>
    </cdr:sp>
  </cdr:relSizeAnchor>
  <cdr:relSizeAnchor xmlns:cdr="http://schemas.openxmlformats.org/drawingml/2006/chartDrawing">
    <cdr:from>
      <cdr:x>0.39763</cdr:x>
      <cdr:y>0.50063</cdr:y>
    </cdr:from>
    <cdr:to>
      <cdr:x>0.46063</cdr:x>
      <cdr:y>0.58302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35896" y="3014437"/>
          <a:ext cx="576064" cy="496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6,9 %</a:t>
          </a:r>
        </a:p>
      </cdr:txBody>
    </cdr:sp>
  </cdr:relSizeAnchor>
  <cdr:relSizeAnchor xmlns:cdr="http://schemas.openxmlformats.org/drawingml/2006/chartDrawing">
    <cdr:from>
      <cdr:x>0.41338</cdr:x>
      <cdr:y>0.35877</cdr:y>
    </cdr:from>
    <cdr:to>
      <cdr:x>0.47817</cdr:x>
      <cdr:y>0.41825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779912" y="2160241"/>
          <a:ext cx="592474" cy="358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4,5%</a:t>
          </a:r>
        </a:p>
      </cdr:txBody>
    </cdr:sp>
  </cdr:relSizeAnchor>
  <cdr:relSizeAnchor xmlns:cdr="http://schemas.openxmlformats.org/drawingml/2006/chartDrawing">
    <cdr:from>
      <cdr:x>0.16138</cdr:x>
      <cdr:y>0.34681</cdr:y>
    </cdr:from>
    <cdr:to>
      <cdr:x>0.26375</cdr:x>
      <cdr:y>0.41856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75657" y="208823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42,8 %</a:t>
          </a:r>
        </a:p>
      </cdr:txBody>
    </cdr:sp>
  </cdr:relSizeAnchor>
  <cdr:relSizeAnchor xmlns:cdr="http://schemas.openxmlformats.org/drawingml/2006/chartDrawing">
    <cdr:from>
      <cdr:x>0.2165</cdr:x>
      <cdr:y>0.71753</cdr:y>
    </cdr:from>
    <cdr:to>
      <cdr:x>0.29525</cdr:x>
      <cdr:y>0.80608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979712" y="4320480"/>
          <a:ext cx="720080" cy="53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28,0%</a:t>
          </a:r>
        </a:p>
      </cdr:txBody>
    </cdr:sp>
  </cdr:relSizeAnchor>
  <cdr:relSizeAnchor xmlns:cdr="http://schemas.openxmlformats.org/drawingml/2006/chartDrawing">
    <cdr:from>
      <cdr:x>0.02751</cdr:x>
      <cdr:y>0.4664</cdr:y>
    </cdr:from>
    <cdr:to>
      <cdr:x>0.09051</cdr:x>
      <cdr:y>0.53815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1520" y="28083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5,3%</a:t>
          </a:r>
        </a:p>
      </cdr:txBody>
    </cdr:sp>
  </cdr:relSizeAnchor>
  <cdr:relSizeAnchor xmlns:cdr="http://schemas.openxmlformats.org/drawingml/2006/chartDrawing">
    <cdr:from>
      <cdr:x>0.36613</cdr:x>
      <cdr:y>0.6099</cdr:y>
    </cdr:from>
    <cdr:to>
      <cdr:x>0.43013</cdr:x>
      <cdr:y>0.7161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347864" y="3672408"/>
          <a:ext cx="585245" cy="639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5,9%</a:t>
          </a:r>
        </a:p>
      </cdr:txBody>
    </cdr:sp>
  </cdr:relSizeAnchor>
  <cdr:relSizeAnchor xmlns:cdr="http://schemas.openxmlformats.org/drawingml/2006/chartDrawing">
    <cdr:from>
      <cdr:x>0.35038</cdr:x>
      <cdr:y>0.69362</cdr:y>
    </cdr:from>
    <cdr:to>
      <cdr:x>0.41266</cdr:x>
      <cdr:y>0.79594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203848" y="4176464"/>
          <a:ext cx="569515" cy="616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2,5%</a:t>
          </a:r>
        </a:p>
      </cdr:txBody>
    </cdr:sp>
  </cdr:relSizeAnchor>
  <cdr:relSizeAnchor xmlns:cdr="http://schemas.openxmlformats.org/drawingml/2006/chartDrawing">
    <cdr:from>
      <cdr:x>0.74412</cdr:x>
      <cdr:y>0.11959</cdr:y>
    </cdr:from>
    <cdr:to>
      <cdr:x>0.79137</cdr:x>
      <cdr:y>0.19134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6804248" y="720080"/>
          <a:ext cx="432048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0.74412</cdr:x>
      <cdr:y>0.22722</cdr:y>
    </cdr:from>
    <cdr:to>
      <cdr:x>0.79137</cdr:x>
      <cdr:y>0.32289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flipV="1">
          <a:off x="6804248" y="1368152"/>
          <a:ext cx="432048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0.74412</cdr:x>
      <cdr:y>0.35877</cdr:y>
    </cdr:from>
    <cdr:to>
      <cdr:x>0.79137</cdr:x>
      <cdr:y>0.41856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flipV="1">
          <a:off x="6804248" y="2160240"/>
          <a:ext cx="432048" cy="3600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</cdr:x>
      <cdr:y>0.49032</cdr:y>
    </cdr:from>
    <cdr:to>
      <cdr:x>0.79137</cdr:x>
      <cdr:y>0.52619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flipV="1">
          <a:off x="6876256" y="2952328"/>
          <a:ext cx="360040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0.74412</cdr:x>
      <cdr:y>0.58599</cdr:y>
    </cdr:from>
    <cdr:to>
      <cdr:x>0.79925</cdr:x>
      <cdr:y>0.64578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6804248" y="3528392"/>
          <a:ext cx="504056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</cdr:x>
      <cdr:y>0.68166</cdr:y>
    </cdr:from>
    <cdr:to>
      <cdr:x>0.79925</cdr:x>
      <cdr:y>0.74145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6876256" y="4104456"/>
          <a:ext cx="432048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0.11156</cdr:x>
      <cdr:y>0.025</cdr:y>
    </cdr:from>
    <cdr:to>
      <cdr:x>0.21275</cdr:x>
      <cdr:y>0.18373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1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0.78889</cdr:x>
      <cdr:y>0.1</cdr:y>
    </cdr:from>
    <cdr:to>
      <cdr:x>0.94586</cdr:x>
      <cdr:y>0.175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28801" y="576064"/>
          <a:ext cx="141845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Млн. руб.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0.79925</cdr:x>
      <cdr:y>0.71753</cdr:y>
    </cdr:from>
    <cdr:to>
      <cdr:x>0.96462</cdr:x>
      <cdr:y>0.82466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308304" y="4320480"/>
          <a:ext cx="1512168" cy="64504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0.8629</cdr:x>
      <cdr:y>0.03659</cdr:y>
    </cdr:from>
    <cdr:to>
      <cdr:x>0.96531</cdr:x>
      <cdr:y>0.19145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4856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0.01613</cdr:x>
      <cdr:y>0.03659</cdr:y>
    </cdr:from>
    <cdr:to>
      <cdr:x>0.15323</cdr:x>
      <cdr:y>0.10976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Млн. руб.</a:t>
          </a:r>
          <a:endParaRPr lang="ru-RU" sz="2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0.01963</cdr:x>
      <cdr:y>0.02439</cdr:y>
    </cdr:from>
    <cdr:to>
      <cdr:x>0.16925</cdr:x>
      <cdr:y>0.08537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512" y="144016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млн. руб.</a:t>
          </a: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0.78421</cdr:x>
      <cdr:y>0.08989</cdr:y>
    </cdr:from>
    <cdr:to>
      <cdr:x>0.98441</cdr:x>
      <cdr:y>0.1573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54168" y="576064"/>
          <a:ext cx="1775358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млн. рублей)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0.04918</cdr:x>
      <cdr:y>0.02532</cdr:y>
    </cdr:from>
    <cdr:to>
      <cdr:x>0.15327</cdr:x>
      <cdr:y>0.18606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0.84426</cdr:x>
      <cdr:y>0.01266</cdr:y>
    </cdr:from>
    <cdr:to>
      <cdr:x>0.9918</cdr:x>
      <cdr:y>0.08861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16824" y="72018"/>
          <a:ext cx="1296115" cy="432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Млн. руб.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0.11475</cdr:x>
      <cdr:y>0.51899</cdr:y>
    </cdr:from>
    <cdr:to>
      <cdr:x>0.27049</cdr:x>
      <cdr:y>0.7177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2952328"/>
          <a:ext cx="1368152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         654,3         </a:t>
          </a:r>
        </a:p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28,3 %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0.63115</cdr:x>
      <cdr:y>0.48101</cdr:y>
    </cdr:from>
    <cdr:to>
      <cdr:x>0.81967</cdr:x>
      <cdr:y>0.6962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44616" y="2736304"/>
          <a:ext cx="165618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1 657,4</a:t>
          </a:r>
        </a:p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71,7 %</a:t>
          </a:r>
          <a:endParaRPr lang="ru-RU" sz="20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0.89505</cdr:x>
      <cdr:y>0.05063</cdr:y>
    </cdr:from>
    <cdr:to>
      <cdr:x>1</cdr:x>
      <cdr:y>0.21137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64896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0.03797</cdr:y>
    </cdr:from>
    <cdr:to>
      <cdr:x>0.19835</cdr:x>
      <cdr:y>0.12658</cdr:y>
    </cdr:to>
    <cdr:sp macro="" textlink="">
      <cdr:nvSpPr>
        <cdr:cNvPr id="3" name="Блок-схема: процесс 2"/>
        <cdr:cNvSpPr/>
      </cdr:nvSpPr>
      <cdr:spPr>
        <a:xfrm xmlns:a="http://schemas.openxmlformats.org/drawingml/2006/main">
          <a:off x="0" y="216024"/>
          <a:ext cx="1728192" cy="504056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000" b="1" dirty="0" smtClean="0">
              <a:solidFill>
                <a:sysClr val="windowText" lastClr="000000"/>
              </a:solidFill>
            </a:rPr>
            <a:t>Млн.руб.</a:t>
          </a:r>
          <a:endParaRPr lang="ru-RU" sz="2000" b="1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04FBC9-E411-4163-BA4C-107B9376F1A4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5E8A32-28CA-42A9-A71B-135ECADE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1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22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66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1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40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8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40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65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6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8A32-28CA-42A9-A71B-135ECADE331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6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11A7-663D-48F1-A17A-095CC19DB798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FC3E-5E4F-4B7A-AF13-9F20E7510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E6CC-7E0D-41EC-A8E6-D5D4FC34B30C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AA97-EFF0-4F17-8101-9790BC9BF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2026-2D70-4323-846A-79C7619451EF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1D96-2A6E-4C8D-9A7E-7D55D7C97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FB91-E49F-43E0-A15B-234FB182835C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CFDC-C93D-4C84-8F49-C81D5252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FBEA-D31B-47C9-99A8-D5D6693E61AE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5727-D5C8-485D-9D44-53C7184F9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FE8A-71E3-4BA8-A00E-1A7202A2A64E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37B-AB36-4119-8001-DC7791E9B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69B3-9E77-482D-A624-BD71E51FCC1E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BDD3-418A-41C8-B609-1B1175E0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66FB-81C0-4C7D-9837-90F0395EED7E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8C72-AAC6-4C97-9867-DD7042196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97AD-569D-4DFF-B4FD-0735CB25E5C8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5FFE-27FF-42FD-83F2-03653BF38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D1A4-510F-4C45-9CF5-65EF33D4D9AD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5AEB-1E11-4011-8ADF-D8866DF30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B59F-0E2F-4BA4-AC8F-81DF5C133860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3831-DC8A-4742-B22E-497A8A41D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592405-7C1F-4109-90F5-6D00CA3D0074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A34031-E03E-4FA5-A25C-C7E9203C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12.jpeg"/><Relationship Id="rId9" Type="http://schemas.microsoft.com/office/2007/relationships/diagramDrawing" Target="../diagrams/drawing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chart" Target="../charts/chart23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chart" Target="../charts/chart24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1.xml"/><Relationship Id="rId7" Type="http://schemas.openxmlformats.org/officeDocument/2006/relationships/chart" Target="../charts/chart25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10" Type="http://schemas.openxmlformats.org/officeDocument/2006/relationships/chart" Target="../charts/chart27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Relationship Id="rId9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4.xml"/><Relationship Id="rId7" Type="http://schemas.openxmlformats.org/officeDocument/2006/relationships/chart" Target="../charts/chart29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chart" Target="../charts/chart30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7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Relationship Id="rId9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Relationship Id="rId9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Relationship Id="rId9" Type="http://schemas.openxmlformats.org/officeDocument/2006/relationships/chart" Target="../charts/chart3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jpeg"/><Relationship Id="rId4" Type="http://schemas.openxmlformats.org/officeDocument/2006/relationships/diagramData" Target="../diagrams/data4.xm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Relationship Id="rId9" Type="http://schemas.openxmlformats.org/officeDocument/2006/relationships/chart" Target="../charts/chart3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Relationship Id="rId9" Type="http://schemas.openxmlformats.org/officeDocument/2006/relationships/chart" Target="../charts/chart35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3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43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43.xml"/><Relationship Id="rId9" Type="http://schemas.openxmlformats.org/officeDocument/2006/relationships/chart" Target="../charts/chart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8.xml"/><Relationship Id="rId5" Type="http://schemas.openxmlformats.org/officeDocument/2006/relationships/image" Target="../media/image30.jpeg"/><Relationship Id="rId4" Type="http://schemas.openxmlformats.org/officeDocument/2006/relationships/image" Target="media/image37.jpe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5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4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5.xml"/><Relationship Id="rId5" Type="http://schemas.openxmlformats.org/officeDocument/2006/relationships/diagramData" Target="../diagrams/data45.xml"/><Relationship Id="rId10" Type="http://schemas.openxmlformats.org/officeDocument/2006/relationships/chart" Target="../charts/chart39.xml"/><Relationship Id="rId4" Type="http://schemas.openxmlformats.org/officeDocument/2006/relationships/image" Target="media/image37.jpeg" TargetMode="External"/><Relationship Id="rId9" Type="http://schemas.microsoft.com/office/2007/relationships/diagramDrawing" Target="../diagrams/drawing4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6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4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6.xml"/><Relationship Id="rId5" Type="http://schemas.openxmlformats.org/officeDocument/2006/relationships/diagramData" Target="../diagrams/data46.xml"/><Relationship Id="rId10" Type="http://schemas.openxmlformats.org/officeDocument/2006/relationships/chart" Target="../charts/chart40.xml"/><Relationship Id="rId4" Type="http://schemas.openxmlformats.org/officeDocument/2006/relationships/image" Target="media/image37.jpeg" TargetMode="External"/><Relationship Id="rId9" Type="http://schemas.microsoft.com/office/2007/relationships/diagramDrawing" Target="../diagrams/drawin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13" Type="http://schemas.openxmlformats.org/officeDocument/2006/relationships/image" Target="../media/image34.jpeg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12" Type="http://schemas.microsoft.com/office/2007/relationships/diagramDrawing" Target="../diagrams/drawing4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8.xml"/><Relationship Id="rId11" Type="http://schemas.openxmlformats.org/officeDocument/2006/relationships/diagramColors" Target="../diagrams/colors49.xml"/><Relationship Id="rId5" Type="http://schemas.openxmlformats.org/officeDocument/2006/relationships/diagramQuickStyle" Target="../diagrams/quickStyle48.xml"/><Relationship Id="rId15" Type="http://schemas.openxmlformats.org/officeDocument/2006/relationships/chart" Target="../charts/chart41.xml"/><Relationship Id="rId10" Type="http://schemas.openxmlformats.org/officeDocument/2006/relationships/diagramQuickStyle" Target="../diagrams/quickStyle49.xml"/><Relationship Id="rId4" Type="http://schemas.openxmlformats.org/officeDocument/2006/relationships/diagramLayout" Target="../diagrams/layout48.xml"/><Relationship Id="rId9" Type="http://schemas.openxmlformats.org/officeDocument/2006/relationships/diagramLayout" Target="../diagrams/layout49.xml"/><Relationship Id="rId1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13" Type="http://schemas.microsoft.com/office/2007/relationships/diagramDrawing" Target="../diagrams/drawing51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50.xml"/><Relationship Id="rId12" Type="http://schemas.openxmlformats.org/officeDocument/2006/relationships/diagramColors" Target="../diagrams/colors5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0.xml"/><Relationship Id="rId11" Type="http://schemas.openxmlformats.org/officeDocument/2006/relationships/diagramQuickStyle" Target="../diagrams/quickStyle51.xml"/><Relationship Id="rId5" Type="http://schemas.openxmlformats.org/officeDocument/2006/relationships/diagramLayout" Target="../diagrams/layout50.xml"/><Relationship Id="rId10" Type="http://schemas.openxmlformats.org/officeDocument/2006/relationships/diagramLayout" Target="../diagrams/layout51.xml"/><Relationship Id="rId4" Type="http://schemas.openxmlformats.org/officeDocument/2006/relationships/diagramData" Target="../diagrams/data50.xml"/><Relationship Id="rId9" Type="http://schemas.openxmlformats.org/officeDocument/2006/relationships/diagramData" Target="../diagrams/data51.xml"/><Relationship Id="rId14" Type="http://schemas.openxmlformats.org/officeDocument/2006/relationships/chart" Target="../charts/char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13" Type="http://schemas.openxmlformats.org/officeDocument/2006/relationships/chart" Target="../charts/chart43.xml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12" Type="http://schemas.microsoft.com/office/2007/relationships/diagramDrawing" Target="../diagrams/drawing5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2.xml"/><Relationship Id="rId11" Type="http://schemas.openxmlformats.org/officeDocument/2006/relationships/diagramColors" Target="../diagrams/colors53.xml"/><Relationship Id="rId5" Type="http://schemas.openxmlformats.org/officeDocument/2006/relationships/diagramQuickStyle" Target="../diagrams/quickStyle52.xml"/><Relationship Id="rId10" Type="http://schemas.openxmlformats.org/officeDocument/2006/relationships/diagramQuickStyle" Target="../diagrams/quickStyle53.xml"/><Relationship Id="rId4" Type="http://schemas.openxmlformats.org/officeDocument/2006/relationships/diagramLayout" Target="../diagrams/layout52.xml"/><Relationship Id="rId9" Type="http://schemas.openxmlformats.org/officeDocument/2006/relationships/diagramLayout" Target="../diagrams/layout5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chart" Target="../charts/chart4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media/image37.jpe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media/image37.jpe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7.xml"/><Relationship Id="rId13" Type="http://schemas.openxmlformats.org/officeDocument/2006/relationships/diagramLayout" Target="../diagrams/layout58.xml"/><Relationship Id="rId3" Type="http://schemas.openxmlformats.org/officeDocument/2006/relationships/diagramLayout" Target="../diagrams/layout56.xml"/><Relationship Id="rId7" Type="http://schemas.openxmlformats.org/officeDocument/2006/relationships/diagramData" Target="../diagrams/data57.xml"/><Relationship Id="rId12" Type="http://schemas.openxmlformats.org/officeDocument/2006/relationships/diagramData" Target="../diagrams/data58.xml"/><Relationship Id="rId2" Type="http://schemas.openxmlformats.org/officeDocument/2006/relationships/diagramData" Target="../diagrams/data56.xml"/><Relationship Id="rId16" Type="http://schemas.microsoft.com/office/2007/relationships/diagramDrawing" Target="../diagrams/drawing5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6.xml"/><Relationship Id="rId11" Type="http://schemas.microsoft.com/office/2007/relationships/diagramDrawing" Target="../diagrams/drawing57.xml"/><Relationship Id="rId5" Type="http://schemas.openxmlformats.org/officeDocument/2006/relationships/diagramColors" Target="../diagrams/colors56.xml"/><Relationship Id="rId15" Type="http://schemas.openxmlformats.org/officeDocument/2006/relationships/diagramColors" Target="../diagrams/colors58.xml"/><Relationship Id="rId10" Type="http://schemas.openxmlformats.org/officeDocument/2006/relationships/diagramColors" Target="../diagrams/colors57.xml"/><Relationship Id="rId4" Type="http://schemas.openxmlformats.org/officeDocument/2006/relationships/diagramQuickStyle" Target="../diagrams/quickStyle56.xml"/><Relationship Id="rId9" Type="http://schemas.openxmlformats.org/officeDocument/2006/relationships/diagramQuickStyle" Target="../diagrams/quickStyle57.xml"/><Relationship Id="rId14" Type="http://schemas.openxmlformats.org/officeDocument/2006/relationships/diagramQuickStyle" Target="../diagrams/quickStyle5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1.xml"/><Relationship Id="rId13" Type="http://schemas.openxmlformats.org/officeDocument/2006/relationships/diagramLayout" Target="../diagrams/layout62.xml"/><Relationship Id="rId3" Type="http://schemas.openxmlformats.org/officeDocument/2006/relationships/diagramLayout" Target="../diagrams/layout60.xml"/><Relationship Id="rId7" Type="http://schemas.openxmlformats.org/officeDocument/2006/relationships/diagramData" Target="../diagrams/data61.xml"/><Relationship Id="rId12" Type="http://schemas.openxmlformats.org/officeDocument/2006/relationships/diagramData" Target="../diagrams/data62.xml"/><Relationship Id="rId2" Type="http://schemas.openxmlformats.org/officeDocument/2006/relationships/diagramData" Target="../diagrams/data60.xml"/><Relationship Id="rId16" Type="http://schemas.microsoft.com/office/2007/relationships/diagramDrawing" Target="../diagrams/drawing6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0.xml"/><Relationship Id="rId11" Type="http://schemas.microsoft.com/office/2007/relationships/diagramDrawing" Target="../diagrams/drawing61.xml"/><Relationship Id="rId5" Type="http://schemas.openxmlformats.org/officeDocument/2006/relationships/diagramColors" Target="../diagrams/colors60.xml"/><Relationship Id="rId15" Type="http://schemas.openxmlformats.org/officeDocument/2006/relationships/diagramColors" Target="../diagrams/colors62.xml"/><Relationship Id="rId10" Type="http://schemas.openxmlformats.org/officeDocument/2006/relationships/diagramColors" Target="../diagrams/colors61.xml"/><Relationship Id="rId4" Type="http://schemas.openxmlformats.org/officeDocument/2006/relationships/diagramQuickStyle" Target="../diagrams/quickStyle60.xml"/><Relationship Id="rId9" Type="http://schemas.openxmlformats.org/officeDocument/2006/relationships/diagramQuickStyle" Target="../diagrams/quickStyle61.xml"/><Relationship Id="rId14" Type="http://schemas.openxmlformats.org/officeDocument/2006/relationships/diagramQuickStyle" Target="../diagrams/quickStyle6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E98BFF"/>
            </a:gs>
            <a:gs pos="100000">
              <a:srgbClr val="99CCFF"/>
            </a:gs>
            <a:gs pos="95000">
              <a:srgbClr val="6619FF">
                <a:alpha val="51000"/>
              </a:srgbClr>
            </a:gs>
            <a:gs pos="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285728"/>
          <a:ext cx="8568952" cy="623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8394037"/>
              </p:ext>
            </p:extLst>
          </p:nvPr>
        </p:nvGraphicFramePr>
        <p:xfrm>
          <a:off x="457200" y="142852"/>
          <a:ext cx="8435280" cy="54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836712"/>
          <a:ext cx="92202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124744"/>
            <a:ext cx="105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07505" y="980728"/>
          <a:ext cx="903649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95536" y="908720"/>
          <a:ext cx="8496944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340768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млн. руб.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56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317658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56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272156"/>
              </p:ext>
            </p:extLst>
          </p:nvPr>
        </p:nvGraphicFramePr>
        <p:xfrm>
          <a:off x="179512" y="83671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340768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млн. руб.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188640"/>
          <a:ext cx="82296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07504" y="836712"/>
          <a:ext cx="892899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49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346359"/>
              </p:ext>
            </p:extLst>
          </p:nvPr>
        </p:nvGraphicFramePr>
        <p:xfrm>
          <a:off x="107504" y="764704"/>
          <a:ext cx="892899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340768"/>
            <a:ext cx="131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49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764704"/>
          <a:ext cx="9144000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49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984030"/>
              </p:ext>
            </p:extLst>
          </p:nvPr>
        </p:nvGraphicFramePr>
        <p:xfrm>
          <a:off x="0" y="764704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052736"/>
            <a:ext cx="131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5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49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052736"/>
            <a:ext cx="146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</a:p>
          <a:p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07504" y="908720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3216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БЮДЖЕТ\БЮДЖЕТ 2017\БЮДЖЕТ ДЛЯ ГРАЖДАН\f4459b22227936beda97bef93ca82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76872"/>
            <a:ext cx="8856984" cy="33843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graphicFrame>
        <p:nvGraphicFramePr>
          <p:cNvPr id="4" name="Схема 3"/>
          <p:cNvGraphicFramePr/>
          <p:nvPr/>
        </p:nvGraphicFramePr>
        <p:xfrm>
          <a:off x="457200" y="142852"/>
          <a:ext cx="8258204" cy="90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7504" y="1161157"/>
            <a:ext cx="9036496" cy="10156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Сосновского муниципального района 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 утвержден решением Собрания депутатов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20.12.2017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369 </a:t>
            </a:r>
            <a:r>
              <a:rPr lang="ru-RU" sz="2000" b="1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бюджете  Сосновского муниципального района 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2018год и плановый период 2019 и 2020 годов»: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465313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2 059,995  млн.руб.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589240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течение финансового года, в соответствии с бюджетным кодексом, положением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бюджетном процессе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 первоначально принятое решение о бюджете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вносились изменения.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99695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2 012,162 млн.руб.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534962"/>
            <a:ext cx="187220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Arial" pitchFamily="34" charset="0"/>
              </a:rPr>
              <a:t>ДОХОДЫ</a:t>
            </a:r>
            <a:endParaRPr lang="ru-RU" sz="2400" b="1" i="1" dirty="0">
              <a:solidFill>
                <a:srgbClr val="6740C8"/>
              </a:solidFill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2662754"/>
            <a:ext cx="187220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Arial" pitchFamily="34" charset="0"/>
              </a:rPr>
              <a:t>РАСХОДЫ</a:t>
            </a:r>
            <a:endParaRPr lang="ru-RU" sz="2400" b="1" i="1" dirty="0">
              <a:solidFill>
                <a:srgbClr val="6740C8"/>
              </a:solidFill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2420888"/>
            <a:ext cx="187220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 anchor="ctr" anchorCtr="0">
            <a:spAutoFit/>
          </a:bodyPr>
          <a:lstStyle/>
          <a:p>
            <a:r>
              <a:rPr lang="ru-RU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Arial" pitchFamily="34" charset="0"/>
              </a:rPr>
              <a:t>     </a:t>
            </a:r>
            <a:endParaRPr lang="ru-RU" b="1" i="1" dirty="0">
              <a:solidFill>
                <a:srgbClr val="6740C8"/>
              </a:solidFill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3717033"/>
            <a:ext cx="2880320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Times New Roman" pitchFamily="18" charset="0"/>
              </a:rPr>
              <a:t>    ДЕФИЦИТ   -</a:t>
            </a:r>
            <a:r>
              <a:rPr lang="ru-RU" sz="2400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47,833 млн.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42852"/>
          <a:ext cx="8229600" cy="62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6296" y="13407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млн. руб.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052736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42852"/>
          <a:ext cx="8229600" cy="62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79512" y="836712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42852"/>
          <a:ext cx="8229600" cy="62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07504" y="764704"/>
          <a:ext cx="892899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3407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fotoham.ru/img/picture/Nov/10/d87eacc3bf1fbf4e3015e9e6e4b1dad4/mini_1.jpg"/>
          <p:cNvPicPr/>
          <p:nvPr/>
        </p:nvPicPr>
        <p:blipFill>
          <a:blip r:embed="rId4" cstate="print">
            <a:lum bright="7000" contrast="10000"/>
          </a:blip>
          <a:srcRect/>
          <a:stretch>
            <a:fillRect/>
          </a:stretch>
        </p:blipFill>
        <p:spPr bwMode="auto">
          <a:xfrm>
            <a:off x="214282" y="1071546"/>
            <a:ext cx="8750206" cy="5500725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chemeClr val="accent5">
                <a:lumMod val="20000"/>
                <a:lumOff val="80000"/>
              </a:schemeClr>
            </a:extrusionClr>
          </a:sp3d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72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 useBgFill="1">
        <p:nvSpPr>
          <p:cNvPr id="6" name="TextBox 5"/>
          <p:cNvSpPr txBox="1"/>
          <p:nvPr/>
        </p:nvSpPr>
        <p:spPr>
          <a:xfrm>
            <a:off x="251520" y="1196752"/>
            <a:ext cx="8640960" cy="5509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С областного уровня в  бюджет района в 2018 году поступило                    1 656,6 млн. рублей. или 71,7 процента от общего объема доходов бюджета района.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Всего по различным   направлениям было  дополнительно получено               на 218,4 млн. рублей больше к первоначально утвержденным объемам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42852"/>
          <a:ext cx="8229600" cy="54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38112" y="332656"/>
          <a:ext cx="886777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42852"/>
          <a:ext cx="8229600" cy="54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9512" y="836712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980728"/>
            <a:ext cx="566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Доля в структуре доходов бюджета района: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142852"/>
          <a:ext cx="8229600" cy="76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50" name="Rectangle 1"/>
          <p:cNvSpPr>
            <a:spLocks noChangeArrowheads="1"/>
          </p:cNvSpPr>
          <p:nvPr/>
        </p:nvSpPr>
        <p:spPr bwMode="auto">
          <a:xfrm>
            <a:off x="0" y="0"/>
            <a:ext cx="4994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100" dirty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142852"/>
          <a:ext cx="8229600" cy="76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25" y="1052736"/>
            <a:ext cx="714375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</a:rPr>
              <a:t>Объём расходов за </a:t>
            </a:r>
            <a:r>
              <a:rPr lang="ru-RU" sz="2800" b="1" dirty="0" smtClean="0">
                <a:latin typeface="Arial" pitchFamily="34" charset="0"/>
              </a:rPr>
              <a:t>2017 </a:t>
            </a:r>
            <a:r>
              <a:rPr lang="ru-RU" sz="2800" b="1" dirty="0">
                <a:latin typeface="Arial" pitchFamily="34" charset="0"/>
              </a:rPr>
              <a:t>и </a:t>
            </a:r>
            <a:r>
              <a:rPr lang="ru-RU" sz="2800" b="1" dirty="0" smtClean="0">
                <a:latin typeface="Arial" pitchFamily="34" charset="0"/>
              </a:rPr>
              <a:t>2018 гг</a:t>
            </a:r>
            <a:r>
              <a:rPr lang="ru-RU" sz="2800" b="1" dirty="0">
                <a:latin typeface="Arial" pitchFamily="34" charset="0"/>
              </a:rPr>
              <a:t>. </a:t>
            </a:r>
          </a:p>
        </p:txBody>
      </p:sp>
      <p:sp>
        <p:nvSpPr>
          <p:cNvPr id="9250" name="Rectangle 1"/>
          <p:cNvSpPr>
            <a:spLocks noChangeArrowheads="1"/>
          </p:cNvSpPr>
          <p:nvPr/>
        </p:nvSpPr>
        <p:spPr bwMode="auto">
          <a:xfrm>
            <a:off x="0" y="0"/>
            <a:ext cx="4994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100" dirty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412955" y="1556792"/>
            <a:ext cx="1461839" cy="4320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Тыс.ру</a:t>
            </a:r>
            <a:r>
              <a:rPr lang="ru-RU" b="1" dirty="0">
                <a:solidFill>
                  <a:schemeClr val="tx1"/>
                </a:solidFill>
              </a:rPr>
              <a:t>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02706"/>
              </p:ext>
            </p:extLst>
          </p:nvPr>
        </p:nvGraphicFramePr>
        <p:xfrm>
          <a:off x="179511" y="2060848"/>
          <a:ext cx="8821644" cy="4392487"/>
        </p:xfrm>
        <a:graphic>
          <a:graphicData uri="http://schemas.openxmlformats.org/drawingml/2006/table">
            <a:tbl>
              <a:tblPr/>
              <a:tblGrid>
                <a:gridCol w="300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922"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2017год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448">
                <a:tc>
                  <a:txBody>
                    <a:bodyPr/>
                    <a:lstStyle/>
                    <a:p>
                      <a:pPr indent="2698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расходы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043 459,7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%    от расходов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365 619,7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698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%  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r>
                        <a:rPr lang="ru-RU" sz="2000" b="1" baseline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бюджета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14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1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 социально-ориентированные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отрасли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729 420,0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84,6%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962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869,4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698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83,0%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95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 фонд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заработной платы  с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начислениями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этих отраслях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739 980,0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36,2%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994  357,7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42,0%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58204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07504" y="980728"/>
          <a:ext cx="90364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14000"/>
              </a:schemeClr>
            </a:gs>
            <a:gs pos="53000">
              <a:schemeClr val="accent3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188640"/>
          <a:ext cx="878687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ариса\Desktop\БЮДЖЕТ\БЮДЖЕТ 2017\БЮДЖЕТ ДЛЯ ГРАЖДАН\f4459b22227936beda97bef93ca8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748464" cy="48245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</p:pic>
      <p:sp>
        <p:nvSpPr>
          <p:cNvPr id="8" name="TextBox 7"/>
          <p:cNvSpPr txBox="1"/>
          <p:nvPr/>
        </p:nvSpPr>
        <p:spPr>
          <a:xfrm>
            <a:off x="3707904" y="1196753"/>
            <a:ext cx="2664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latin typeface="Constantia" pitchFamily="18" charset="0"/>
              </a:rPr>
              <a:t>млн.руб.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274638"/>
          <a:ext cx="8568952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99592" y="3244334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2 311,717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7" y="422108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Arial" pitchFamily="34" charset="0"/>
              </a:rPr>
              <a:t>ДОХОДЫ</a:t>
            </a:r>
            <a:endParaRPr lang="ru-RU" sz="2400" b="1" i="1" dirty="0">
              <a:solidFill>
                <a:srgbClr val="6740C8"/>
              </a:solidFill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220486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Arial" pitchFamily="34" charset="0"/>
              </a:rPr>
              <a:t>РАСХОДЫ</a:t>
            </a:r>
            <a:endParaRPr lang="ru-RU" sz="2400" b="1" i="1" dirty="0">
              <a:solidFill>
                <a:srgbClr val="6740C8"/>
              </a:solidFill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5805264"/>
            <a:ext cx="34563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Arial" pitchFamily="34" charset="0"/>
              </a:rPr>
              <a:t>ДЕФИЦИТ   -</a:t>
            </a:r>
            <a:r>
              <a:rPr lang="ru-RU" b="1" i="1" dirty="0" smtClean="0">
                <a:solidFill>
                  <a:srgbClr val="6740C8"/>
                </a:solidFill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itchFamily="18" charset="0"/>
                <a:cs typeface="Arial" pitchFamily="34" charset="0"/>
              </a:rPr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53,902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4509120"/>
            <a:ext cx="2520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2 365,620</a:t>
            </a:r>
            <a:endParaRPr lang="ru-RU" sz="3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7504" y="188640"/>
          <a:ext cx="885698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23528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1196752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188640"/>
          <a:ext cx="860676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980728"/>
          <a:ext cx="903649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Рисунок 5" descr="21bdcf03724672306c0c7babaed2fea7.jpg"/>
          <p:cNvPicPr/>
          <p:nvPr/>
        </p:nvPicPr>
        <p:blipFill>
          <a:blip r:embed="rId8" cstate="print">
            <a:lum bright="26000"/>
          </a:blip>
          <a:srcRect l="23622" t="22262" r="28346"/>
          <a:stretch>
            <a:fillRect/>
          </a:stretch>
        </p:blipFill>
        <p:spPr>
          <a:xfrm>
            <a:off x="6444208" y="4149080"/>
            <a:ext cx="2592288" cy="25922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401080" cy="12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2276872"/>
          <a:ext cx="579613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1556792"/>
            <a:ext cx="3528392" cy="576064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3203848" y="1628800"/>
          <a:ext cx="6156177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2348880"/>
            <a:ext cx="105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2017г.</a:t>
            </a:r>
            <a:endParaRPr lang="ru-RU" sz="24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16632"/>
          <a:ext cx="864096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908720"/>
            <a:ext cx="882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Расходы бюджета за 2018 год по программе составили 68,152 млн. рублей, </a:t>
            </a:r>
          </a:p>
          <a:p>
            <a:r>
              <a:rPr lang="ru-RU" sz="2000" b="1" dirty="0" smtClean="0">
                <a:latin typeface="+mn-lt"/>
              </a:rPr>
              <a:t>в том числе по подпрограммам: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7504" y="1452959"/>
          <a:ext cx="8928992" cy="540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Рисунок 4"/>
          <p:cNvPicPr/>
          <p:nvPr/>
        </p:nvPicPr>
        <p:blipFill>
          <a:blip r:embed="rId9" cstate="print">
            <a:lum bright="15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921897"/>
            <a:ext cx="2232248" cy="93610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C3DF">
                <a:alpha val="15686"/>
              </a:srgbClr>
            </a:gs>
            <a:gs pos="13000">
              <a:srgbClr val="FBD49B">
                <a:alpha val="32941"/>
              </a:srgbClr>
            </a:gs>
            <a:gs pos="21001">
              <a:srgbClr val="EDE255">
                <a:alpha val="35000"/>
              </a:srgbClr>
            </a:gs>
            <a:gs pos="63000">
              <a:srgbClr val="FEE7F2"/>
            </a:gs>
            <a:gs pos="67000">
              <a:srgbClr val="FCA2CD">
                <a:alpha val="55686"/>
              </a:srgbClr>
            </a:gs>
            <a:gs pos="69000">
              <a:srgbClr val="F973A0">
                <a:alpha val="44706"/>
              </a:srgbClr>
            </a:gs>
            <a:gs pos="82001">
              <a:srgbClr val="D585B5">
                <a:alpha val="29804"/>
              </a:srgbClr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229600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9512" y="1196752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chart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1556792"/>
            <a:ext cx="3888432" cy="64807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C3DF">
                <a:alpha val="15686"/>
              </a:srgbClr>
            </a:gs>
            <a:gs pos="13000">
              <a:srgbClr val="FBD49B">
                <a:alpha val="32941"/>
              </a:srgbClr>
            </a:gs>
            <a:gs pos="21001">
              <a:srgbClr val="EDE255">
                <a:alpha val="35000"/>
              </a:srgbClr>
            </a:gs>
            <a:gs pos="63000">
              <a:srgbClr val="FEE7F2"/>
            </a:gs>
            <a:gs pos="67000">
              <a:srgbClr val="FCA2CD">
                <a:alpha val="55686"/>
              </a:srgbClr>
            </a:gs>
            <a:gs pos="69000">
              <a:srgbClr val="F973A0">
                <a:alpha val="44706"/>
              </a:srgbClr>
            </a:gs>
            <a:gs pos="82001">
              <a:srgbClr val="D585B5">
                <a:alpha val="29804"/>
              </a:srgbClr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07504" y="1052736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B67CE2">
                <a:alpha val="12941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 губернатора в приоритете. В южноуральские села приходит комфорт"/>
          <p:cNvPicPr/>
          <p:nvPr/>
        </p:nvPicPr>
        <p:blipFill>
          <a:blip r:embed="rId2" cstate="print">
            <a:lum bright="29000" contrast="3000"/>
          </a:blip>
          <a:srcRect/>
          <a:stretch>
            <a:fillRect/>
          </a:stretch>
        </p:blipFill>
        <p:spPr bwMode="auto">
          <a:xfrm>
            <a:off x="323528" y="1124744"/>
            <a:ext cx="84249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500034" y="0"/>
          <a:ext cx="8229600" cy="1654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56719498"/>
              </p:ext>
            </p:extLst>
          </p:nvPr>
        </p:nvGraphicFramePr>
        <p:xfrm>
          <a:off x="457200" y="274638"/>
          <a:ext cx="8507288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 useBgFill="1">
        <p:nvSpPr>
          <p:cNvPr id="7" name="Прямоугольник 6"/>
          <p:cNvSpPr/>
          <p:nvPr/>
        </p:nvSpPr>
        <p:spPr>
          <a:xfrm>
            <a:off x="2411760" y="4881064"/>
            <a:ext cx="6480720" cy="156966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spAutoFit/>
          </a:bodyPr>
          <a:lstStyle/>
          <a:p>
            <a:pPr algn="ctr"/>
            <a:r>
              <a:rPr lang="ru-RU" sz="2400" spc="200" dirty="0" smtClean="0">
                <a:latin typeface="Impact" pitchFamily="34" charset="0"/>
              </a:rPr>
              <a:t>Расходы на программу за 2018 год исполнены в сумме  20 млн. 859 тыс. руб.  на обустройство дворовых территорий и мест общего пользования</a:t>
            </a:r>
            <a:endParaRPr lang="ru-RU" sz="2400" spc="200" dirty="0">
              <a:latin typeface="Impac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75564328.jpg"/>
          <p:cNvPicPr/>
          <p:nvPr/>
        </p:nvPicPr>
        <p:blipFill>
          <a:blip r:embed="rId3" cstate="print"/>
          <a:srcRect l="25197" t="16798" r="9449" b="16798"/>
          <a:stretch>
            <a:fillRect/>
          </a:stretch>
        </p:blipFill>
        <p:spPr>
          <a:xfrm>
            <a:off x="4716016" y="3212976"/>
            <a:ext cx="4320480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Схема 2"/>
          <p:cNvGraphicFramePr/>
          <p:nvPr/>
        </p:nvGraphicFramePr>
        <p:xfrm>
          <a:off x="714348" y="116632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764704"/>
          <a:ext cx="76683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90872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Доля расходов </a:t>
            </a:r>
          </a:p>
          <a:p>
            <a:r>
              <a:rPr lang="ru-RU" sz="2400" b="1" dirty="0" smtClean="0"/>
              <a:t>в бюджете района :</a:t>
            </a:r>
            <a:endParaRPr lang="ru-RU" sz="24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http://balobr.ucoz.ru/foto-2014/news/IMG_3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714348" y="116632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884368" y="1196753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тыс.руб</a:t>
            </a:r>
            <a:r>
              <a:rPr lang="ru-RU" dirty="0"/>
              <a:t>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7504" y="836712"/>
          <a:ext cx="90364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3DF">
                <a:alpha val="15686"/>
              </a:srgbClr>
            </a:gs>
            <a:gs pos="13000">
              <a:srgbClr val="FBD49B">
                <a:alpha val="32941"/>
              </a:srgbClr>
            </a:gs>
            <a:gs pos="21001">
              <a:srgbClr val="EDE255">
                <a:alpha val="35000"/>
              </a:srgbClr>
            </a:gs>
            <a:gs pos="63000">
              <a:srgbClr val="FEE7F2"/>
            </a:gs>
            <a:gs pos="67000">
              <a:srgbClr val="FCA2CD">
                <a:alpha val="55686"/>
              </a:srgbClr>
            </a:gs>
            <a:gs pos="69000">
              <a:srgbClr val="F973A0">
                <a:alpha val="44706"/>
              </a:srgbClr>
            </a:gs>
            <a:gs pos="82001">
              <a:srgbClr val="D585B5">
                <a:alpha val="29804"/>
              </a:srgbClr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im0-tub-ru.yandex.net/i?id=d059a6c6ea18c14a6a5b1a949fc7e139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4572000" cy="413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323528" y="285728"/>
          <a:ext cx="8534752" cy="134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755576" y="404664"/>
            <a:ext cx="1143000" cy="11430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Диаграмма 8"/>
          <p:cNvGraphicFramePr/>
          <p:nvPr/>
        </p:nvGraphicFramePr>
        <p:xfrm>
          <a:off x="107504" y="1628800"/>
          <a:ext cx="612068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12360" y="1772816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Динамика расходов </a:t>
            </a:r>
          </a:p>
          <a:p>
            <a:r>
              <a:rPr lang="ru-RU" b="1" dirty="0" smtClean="0"/>
              <a:t>по программе:</a:t>
            </a:r>
            <a:endParaRPr lang="ru-RU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116632"/>
          <a:ext cx="857872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3" y="692692"/>
          <a:ext cx="9036496" cy="6052681"/>
        </p:xfrm>
        <a:graphic>
          <a:graphicData uri="http://schemas.openxmlformats.org/drawingml/2006/table">
            <a:tbl>
              <a:tblPr/>
              <a:tblGrid>
                <a:gridCol w="436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районного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бюджета (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тыс.руб.)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0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соотношения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0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2016 год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2017 год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2018 год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2018г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2016г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2018г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2017г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Налог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доходы физических лиц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400 500,0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361 668,3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378 808,1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Налог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взимаемый в связи 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применением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упрощенной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49 666,9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84 974,0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ЕНВД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13 147,1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12 198,2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11 680,8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ЕСХН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1 149,4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13 574,5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1181,06%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Акцизы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автомобильный бензин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33 383,6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25 752,4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28 302,0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Патентная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система налогообложения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2 792,3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3 284,7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4 967,5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Налог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добычу пол. ископаемых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9 921,7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17 196,4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22 670,6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228,49%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Государственная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пошлина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13 455,8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19 584,4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131,23%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90,16 %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Прочие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местные налоги и сборы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Задолженность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перерасчеты по отмененным налогам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Доходы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использования имущества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30 852,4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23 173,6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6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Платежи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 пользовании природными ресурсами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6 032,2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4 683,0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4 486,7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Доходы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оказания платных услуг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37 599,8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43 339,9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119,43%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9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Доходы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продажи материальных и нематериальных активов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24 068,3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19 610,8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14 181,7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Штрафы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санкции, возмещения ущерба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4 111,7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4 480,3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4 509,7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Прочие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поступления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821,17%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4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Безвозмездные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поступления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1 447 120,6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1 506 229,3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1 657 430,5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23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Итого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024 155,53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2 093 306,59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2 311 717,24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alphaModFix amt="86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3DF">
                <a:alpha val="15686"/>
              </a:srgbClr>
            </a:gs>
            <a:gs pos="13000">
              <a:srgbClr val="FBD49B">
                <a:alpha val="32941"/>
              </a:srgbClr>
            </a:gs>
            <a:gs pos="21001">
              <a:srgbClr val="EDE255">
                <a:alpha val="35000"/>
              </a:srgbClr>
            </a:gs>
            <a:gs pos="63000">
              <a:srgbClr val="FEE7F2"/>
            </a:gs>
            <a:gs pos="67000">
              <a:srgbClr val="FCA2CD">
                <a:alpha val="55686"/>
              </a:srgbClr>
            </a:gs>
            <a:gs pos="69000">
              <a:srgbClr val="F973A0">
                <a:alpha val="44706"/>
              </a:srgbClr>
            </a:gs>
            <a:gs pos="82001">
              <a:srgbClr val="D585B5">
                <a:alpha val="29804"/>
              </a:srgbClr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8d886ed3cf7c8bb1cafc9aba59b2e6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752528" cy="4077072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23528" y="188640"/>
          <a:ext cx="853475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683568" y="188640"/>
            <a:ext cx="1143000" cy="11430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51520" y="1772816"/>
            <a:ext cx="15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руб.</a:t>
            </a:r>
            <a:endParaRPr lang="ru-RU" b="1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763688" y="1412776"/>
          <a:ext cx="7212782" cy="530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7999">
              <a:srgbClr val="FEE7F2"/>
            </a:gs>
            <a:gs pos="36000">
              <a:srgbClr val="CCFFFF">
                <a:alpha val="33000"/>
              </a:srgbClr>
            </a:gs>
            <a:gs pos="61000">
              <a:srgbClr val="CCFFCC">
                <a:alpha val="34902"/>
              </a:srgbClr>
            </a:gs>
            <a:gs pos="82001">
              <a:srgbClr val="93FFFF"/>
            </a:gs>
            <a:gs pos="100000">
              <a:srgbClr val="FF99CC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alobr.ucoz.ru/foto-2014/news/P6023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39604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428596" y="116632"/>
          <a:ext cx="835824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971600" y="116633"/>
            <a:ext cx="814908" cy="720079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Диаграмма 6"/>
          <p:cNvGraphicFramePr/>
          <p:nvPr/>
        </p:nvGraphicFramePr>
        <p:xfrm>
          <a:off x="251520" y="620688"/>
          <a:ext cx="878497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124744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chemeClr val="accent2">
                <a:lumMod val="40000"/>
                <a:lumOff val="60000"/>
                <a:alpha val="84000"/>
              </a:schemeClr>
            </a:gs>
            <a:gs pos="21001">
              <a:srgbClr val="FCA2CD">
                <a:alpha val="41000"/>
              </a:srgbClr>
            </a:gs>
            <a:gs pos="63000">
              <a:srgbClr val="FBE4AE"/>
            </a:gs>
            <a:gs pos="32000">
              <a:srgbClr val="B8D0EE"/>
            </a:gs>
            <a:gs pos="56000">
              <a:schemeClr val="accent2">
                <a:lumMod val="60000"/>
                <a:lumOff val="40000"/>
                <a:alpha val="58000"/>
              </a:schemeClr>
            </a:gs>
            <a:gs pos="82001">
              <a:srgbClr val="7030A0">
                <a:alpha val="46000"/>
              </a:srgbClr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vesberdsk.ru/upload/companies/143203/p4341/nj-mortgage-ra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517232"/>
            <a:ext cx="30243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07504" y="188640"/>
          <a:ext cx="892899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1556792"/>
          <a:ext cx="90364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Рисунок 9" descr="https://im0-tub-ru.yandex.net/i?id=a672c44523d7cae4ba44e84ae22a4d70-l&amp;n=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517233"/>
            <a:ext cx="298782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im0-tub-ru.yandex.net/i?id=de71e48166841867b0d7fe267c19526f-l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517232"/>
            <a:ext cx="3059832" cy="1340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98072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Расходы бюджета за 2018 год по программе  составили 30,301 млн. рублей,  или 65,6% годового плана в том числе по подпрограммам: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chemeClr val="accent2">
                <a:lumMod val="40000"/>
                <a:lumOff val="60000"/>
                <a:alpha val="84000"/>
              </a:schemeClr>
            </a:gs>
            <a:gs pos="21001">
              <a:srgbClr val="FCA2CD">
                <a:alpha val="41000"/>
              </a:srgbClr>
            </a:gs>
            <a:gs pos="63000">
              <a:srgbClr val="FBE4AE"/>
            </a:gs>
            <a:gs pos="32000">
              <a:srgbClr val="B8D0EE"/>
            </a:gs>
            <a:gs pos="56000">
              <a:schemeClr val="accent2">
                <a:lumMod val="60000"/>
                <a:lumOff val="40000"/>
                <a:alpha val="58000"/>
              </a:schemeClr>
            </a:gs>
            <a:gs pos="82001">
              <a:srgbClr val="7030A0">
                <a:alpha val="46000"/>
              </a:srgbClr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7504" y="116632"/>
          <a:ext cx="892899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0" y="1340768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9752" y="1124745"/>
            <a:ext cx="5040560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ru-RU" b="1" dirty="0" smtClean="0"/>
              <a:t>Динамика расходов по подпрограммам: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3D4EB"/>
            </a:gs>
            <a:gs pos="39999">
              <a:srgbClr val="85C2FF"/>
            </a:gs>
            <a:gs pos="70000">
              <a:srgbClr val="C4D6EB"/>
            </a:gs>
            <a:gs pos="100000">
              <a:srgbClr val="AEF0E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ewsland.com/static/u/u/news/2017/06/6cffdf8b6ee54c53b2a9dd39051eeb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8404" y="3500442"/>
            <a:ext cx="5327651" cy="3357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Схема 9"/>
          <p:cNvGrpSpPr/>
          <p:nvPr/>
        </p:nvGrpSpPr>
        <p:grpSpPr>
          <a:xfrm>
            <a:off x="107506" y="116632"/>
            <a:ext cx="8928997" cy="648072"/>
            <a:chOff x="107506" y="260387"/>
            <a:chExt cx="8928997" cy="1079848"/>
          </a:xfrm>
        </p:grpSpPr>
        <p:sp>
          <p:nvSpPr>
            <p:cNvPr id="4" name="Полилиния 3"/>
            <p:cNvSpPr/>
            <p:nvPr/>
          </p:nvSpPr>
          <p:spPr>
            <a:xfrm>
              <a:off x="107506" y="261170"/>
              <a:ext cx="8928997" cy="1079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28995"/>
                <a:gd name="f7" fmla="val 1079065"/>
                <a:gd name="f8" fmla="val 1079064"/>
                <a:gd name="f9" fmla="val 539532"/>
                <a:gd name="f10" fmla="val 1"/>
                <a:gd name="f11" fmla="+- 0 0 -90"/>
                <a:gd name="f12" fmla="*/ f3 1 8928995"/>
                <a:gd name="f13" fmla="*/ f4 1 1079065"/>
                <a:gd name="f14" fmla="+- f7 0 f5"/>
                <a:gd name="f15" fmla="+- f6 0 f5"/>
                <a:gd name="f16" fmla="*/ f11 f0 1"/>
                <a:gd name="f17" fmla="*/ f15 1 8928995"/>
                <a:gd name="f18" fmla="*/ f14 1 1079065"/>
                <a:gd name="f19" fmla="*/ 0 f15 1"/>
                <a:gd name="f20" fmla="*/ 0 f14 1"/>
                <a:gd name="f21" fmla="*/ 8389463 f15 1"/>
                <a:gd name="f22" fmla="*/ 8928995 f15 1"/>
                <a:gd name="f23" fmla="*/ 539533 f14 1"/>
                <a:gd name="f24" fmla="*/ 1079065 f14 1"/>
                <a:gd name="f25" fmla="*/ f16 1 f2"/>
                <a:gd name="f26" fmla="*/ f19 1 8928995"/>
                <a:gd name="f27" fmla="*/ f20 1 1079065"/>
                <a:gd name="f28" fmla="*/ f21 1 8928995"/>
                <a:gd name="f29" fmla="*/ f22 1 8928995"/>
                <a:gd name="f30" fmla="*/ f23 1 1079065"/>
                <a:gd name="f31" fmla="*/ f24 1 1079065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8928995" h="1079065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0729F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745610" tIns="99056" rIns="184909" bIns="99056" anchor="ctr" anchorCtr="1" compatLnSpc="1"/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600" b="1" i="0" u="none" strike="noStrike" kern="1200" cap="none" spc="0" baseline="0">
                  <a:solidFill>
                    <a:srgbClr val="FFFFFF"/>
                  </a:solidFill>
                  <a:uFillTx/>
                  <a:latin typeface="Constantia"/>
                </a:rPr>
                <a:t>         "</a:t>
              </a:r>
              <a:r>
                <a:rPr lang="ru-RU" sz="2400" b="1" i="0" u="none" strike="noStrike" kern="1200" cap="none" spc="0" baseline="0">
                  <a:solidFill>
                    <a:srgbClr val="FFFFFF"/>
                  </a:solidFill>
                  <a:uFillTx/>
                  <a:latin typeface="Constantia"/>
                </a:rPr>
                <a:t> Молодежная политика Сосновского района".</a:t>
              </a:r>
              <a:endParaRPr lang="ru-RU" sz="2400" b="0" i="0" u="none" strike="noStrike" kern="1200" cap="none" spc="0" baseline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67544" y="260387"/>
              <a:ext cx="938913" cy="107906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blipFill>
              <a:blip r:embed="rId3" r:link="rId4" cstate="print">
                <a:alphaModFix/>
              </a:blip>
              <a:stretch>
                <a:fillRect/>
              </a:stretch>
            </a:blip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6" name="Picture 14" descr="du-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3500442"/>
            <a:ext cx="3708404" cy="33575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3"/>
          <p:cNvSpPr/>
          <p:nvPr/>
        </p:nvSpPr>
        <p:spPr>
          <a:xfrm>
            <a:off x="179386" y="908721"/>
            <a:ext cx="8856658" cy="10156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Расходы в целом </a:t>
            </a: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по</a:t>
            </a:r>
            <a:r>
              <a:rPr lang="ru-RU" sz="2000" b="1" i="1" u="none" strike="noStrike" kern="1200" cap="none" spc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программе  составили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498,2 </a:t>
            </a:r>
            <a:r>
              <a:rPr lang="ru-RU" sz="20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тыс. руб. </a:t>
            </a:r>
            <a:endParaRPr lang="ru-RU" sz="2000" b="1" i="1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Средства</a:t>
            </a:r>
            <a:r>
              <a:rPr lang="ru-RU" sz="2000" b="1" i="1" u="none" strike="noStrike" kern="1200" cap="none" spc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израсходованы </a:t>
            </a:r>
            <a:r>
              <a:rPr lang="ru-RU" sz="20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на организацию </a:t>
            </a: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 проведение </a:t>
            </a:r>
            <a:r>
              <a:rPr lang="ru-RU" sz="20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мероприятий с детьми </a:t>
            </a: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</a:t>
            </a:r>
            <a:r>
              <a:rPr lang="ru-RU" sz="2000" b="1" i="1" u="none" strike="noStrike" kern="1200" cap="none" spc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ru-RU" sz="2000" b="1" i="1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молодежью на </a:t>
            </a:r>
            <a:r>
              <a:rPr lang="ru-RU" sz="20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территории района.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5008" y="1556792"/>
          <a:ext cx="89289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esellberg.com/wp-content/uploads/2017/04/Screenshot-05_04-002.jpg"/>
          <p:cNvPicPr>
            <a:picLocks noChangeAspect="1"/>
          </p:cNvPicPr>
          <p:nvPr/>
        </p:nvPicPr>
        <p:blipFill>
          <a:blip r:embed="rId2" cstate="print">
            <a:lum bright="26000" contrast="-26000"/>
          </a:blip>
          <a:srcRect/>
          <a:stretch>
            <a:fillRect/>
          </a:stretch>
        </p:blipFill>
        <p:spPr>
          <a:xfrm>
            <a:off x="107504" y="1052736"/>
            <a:ext cx="8928992" cy="5708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Схема 4"/>
          <p:cNvGrpSpPr/>
          <p:nvPr/>
        </p:nvGrpSpPr>
        <p:grpSpPr>
          <a:xfrm>
            <a:off x="467544" y="260648"/>
            <a:ext cx="8352928" cy="648072"/>
            <a:chOff x="667854" y="249418"/>
            <a:chExt cx="7858185" cy="1168222"/>
          </a:xfrm>
        </p:grpSpPr>
        <p:sp>
          <p:nvSpPr>
            <p:cNvPr id="4" name="Полилиния 3"/>
            <p:cNvSpPr/>
            <p:nvPr/>
          </p:nvSpPr>
          <p:spPr>
            <a:xfrm>
              <a:off x="789438" y="274640"/>
              <a:ext cx="7736601" cy="1143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36599"/>
                <a:gd name="f7" fmla="val 1143000"/>
                <a:gd name="f8" fmla="val 1142999"/>
                <a:gd name="f9" fmla="val 571500"/>
                <a:gd name="f10" fmla="val 1"/>
                <a:gd name="f11" fmla="+- 0 0 -90"/>
                <a:gd name="f12" fmla="*/ f3 1 7736599"/>
                <a:gd name="f13" fmla="*/ f4 1 1143000"/>
                <a:gd name="f14" fmla="+- f7 0 f5"/>
                <a:gd name="f15" fmla="+- f6 0 f5"/>
                <a:gd name="f16" fmla="*/ f11 f0 1"/>
                <a:gd name="f17" fmla="*/ f15 1 7736599"/>
                <a:gd name="f18" fmla="*/ f14 1 1143000"/>
                <a:gd name="f19" fmla="*/ 0 f15 1"/>
                <a:gd name="f20" fmla="*/ 0 f14 1"/>
                <a:gd name="f21" fmla="*/ 7165099 f15 1"/>
                <a:gd name="f22" fmla="*/ 7736599 f15 1"/>
                <a:gd name="f23" fmla="*/ 571500 f14 1"/>
                <a:gd name="f24" fmla="*/ 1143000 f14 1"/>
                <a:gd name="f25" fmla="*/ f16 1 f2"/>
                <a:gd name="f26" fmla="*/ f19 1 7736599"/>
                <a:gd name="f27" fmla="*/ f20 1 1143000"/>
                <a:gd name="f28" fmla="*/ f21 1 7736599"/>
                <a:gd name="f29" fmla="*/ f22 1 7736599"/>
                <a:gd name="f30" fmla="*/ f23 1 1143000"/>
                <a:gd name="f31" fmla="*/ f24 1 1143000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7736599" h="1143000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09DD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789785" tIns="110486" rIns="206252" bIns="110486" anchor="ctr" anchorCtr="1" compatLnSpc="1"/>
            <a:lstStyle/>
            <a:p>
              <a:pPr marL="0" marR="0" lvl="0" indent="0" algn="ctr" defTabSz="12890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>
                  <a:solidFill>
                    <a:srgbClr val="FFFFFF"/>
                  </a:solidFill>
                  <a:uFillTx/>
                  <a:latin typeface="Constantia"/>
                </a:rPr>
                <a:t>"Управление</a:t>
              </a:r>
            </a:p>
            <a:p>
              <a:pPr marL="0" marR="0" lvl="0" indent="0" algn="ctr" defTabSz="12890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>
                  <a:solidFill>
                    <a:srgbClr val="FFFFFF"/>
                  </a:solidFill>
                  <a:uFillTx/>
                  <a:latin typeface="Constantia"/>
                </a:rPr>
                <a:t>муниципальными финансами"</a:t>
              </a:r>
              <a:endParaRPr lang="ru-RU" sz="2400" b="0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667854" y="249418"/>
              <a:ext cx="1143000" cy="1143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blipFill>
              <a:blip r:embed="rId3" r:link="rId4" cstate="print">
                <a:alphaModFix/>
              </a:blip>
              <a:stretch>
                <a:fillRect/>
              </a:stretch>
            </a:blip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6" name="Rectangle 1"/>
          <p:cNvSpPr/>
          <p:nvPr/>
        </p:nvSpPr>
        <p:spPr>
          <a:xfrm>
            <a:off x="395285" y="4625419"/>
            <a:ext cx="5256208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44926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44926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27150258"/>
              </p:ext>
            </p:extLst>
          </p:nvPr>
        </p:nvGraphicFramePr>
        <p:xfrm>
          <a:off x="107504" y="188640"/>
          <a:ext cx="892899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79512" y="98072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1268760"/>
            <a:ext cx="293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Доля расходов </a:t>
            </a:r>
          </a:p>
          <a:p>
            <a:r>
              <a:rPr lang="ru-RU" b="1" dirty="0" smtClean="0"/>
              <a:t>в бюджете района :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rgbClr val="A7A7C5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esellberg.com/wp-content/uploads/2017/04/Screenshot-05_04-002.jpg"/>
          <p:cNvPicPr>
            <a:picLocks noChangeAspect="1"/>
          </p:cNvPicPr>
          <p:nvPr/>
        </p:nvPicPr>
        <p:blipFill>
          <a:blip r:embed="rId2" cstate="print">
            <a:lum bright="26000" contrast="-26000"/>
          </a:blip>
          <a:srcRect/>
          <a:stretch>
            <a:fillRect/>
          </a:stretch>
        </p:blipFill>
        <p:spPr>
          <a:xfrm>
            <a:off x="107504" y="1052736"/>
            <a:ext cx="8928992" cy="5708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Схема 4"/>
          <p:cNvGrpSpPr/>
          <p:nvPr/>
        </p:nvGrpSpPr>
        <p:grpSpPr>
          <a:xfrm>
            <a:off x="467544" y="260648"/>
            <a:ext cx="8352928" cy="648072"/>
            <a:chOff x="667854" y="249418"/>
            <a:chExt cx="7858185" cy="1168222"/>
          </a:xfrm>
        </p:grpSpPr>
        <p:sp>
          <p:nvSpPr>
            <p:cNvPr id="4" name="Полилиния 3"/>
            <p:cNvSpPr/>
            <p:nvPr/>
          </p:nvSpPr>
          <p:spPr>
            <a:xfrm>
              <a:off x="789438" y="274640"/>
              <a:ext cx="7736601" cy="1143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36599"/>
                <a:gd name="f7" fmla="val 1143000"/>
                <a:gd name="f8" fmla="val 1142999"/>
                <a:gd name="f9" fmla="val 571500"/>
                <a:gd name="f10" fmla="val 1"/>
                <a:gd name="f11" fmla="+- 0 0 -90"/>
                <a:gd name="f12" fmla="*/ f3 1 7736599"/>
                <a:gd name="f13" fmla="*/ f4 1 1143000"/>
                <a:gd name="f14" fmla="+- f7 0 f5"/>
                <a:gd name="f15" fmla="+- f6 0 f5"/>
                <a:gd name="f16" fmla="*/ f11 f0 1"/>
                <a:gd name="f17" fmla="*/ f15 1 7736599"/>
                <a:gd name="f18" fmla="*/ f14 1 1143000"/>
                <a:gd name="f19" fmla="*/ 0 f15 1"/>
                <a:gd name="f20" fmla="*/ 0 f14 1"/>
                <a:gd name="f21" fmla="*/ 7165099 f15 1"/>
                <a:gd name="f22" fmla="*/ 7736599 f15 1"/>
                <a:gd name="f23" fmla="*/ 571500 f14 1"/>
                <a:gd name="f24" fmla="*/ 1143000 f14 1"/>
                <a:gd name="f25" fmla="*/ f16 1 f2"/>
                <a:gd name="f26" fmla="*/ f19 1 7736599"/>
                <a:gd name="f27" fmla="*/ f20 1 1143000"/>
                <a:gd name="f28" fmla="*/ f21 1 7736599"/>
                <a:gd name="f29" fmla="*/ f22 1 7736599"/>
                <a:gd name="f30" fmla="*/ f23 1 1143000"/>
                <a:gd name="f31" fmla="*/ f24 1 1143000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7736599" h="1143000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09DD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789785" tIns="110486" rIns="206252" bIns="110486" anchor="ctr" anchorCtr="1" compatLnSpc="1"/>
            <a:lstStyle/>
            <a:p>
              <a:pPr marL="0" marR="0" lvl="0" indent="0" algn="ctr" defTabSz="12890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>
                  <a:solidFill>
                    <a:srgbClr val="FFFFFF"/>
                  </a:solidFill>
                  <a:uFillTx/>
                  <a:latin typeface="Constantia"/>
                </a:rPr>
                <a:t>"Управление</a:t>
              </a:r>
            </a:p>
            <a:p>
              <a:pPr marL="0" marR="0" lvl="0" indent="0" algn="ctr" defTabSz="128904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>
                  <a:solidFill>
                    <a:srgbClr val="FFFFFF"/>
                  </a:solidFill>
                  <a:uFillTx/>
                  <a:latin typeface="Constantia"/>
                </a:rPr>
                <a:t>муниципальными финансами"</a:t>
              </a:r>
              <a:endParaRPr lang="ru-RU" sz="2400" b="0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667854" y="249418"/>
              <a:ext cx="1143000" cy="1143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blipFill>
              <a:blip r:embed="rId3" r:link="rId4" cstate="print">
                <a:alphaModFix/>
              </a:blip>
              <a:stretch>
                <a:fillRect/>
              </a:stretch>
            </a:blip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6" name="Rectangle 1"/>
          <p:cNvSpPr/>
          <p:nvPr/>
        </p:nvSpPr>
        <p:spPr>
          <a:xfrm>
            <a:off x="395285" y="4625419"/>
            <a:ext cx="5256208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44926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44926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27150258"/>
              </p:ext>
            </p:extLst>
          </p:nvPr>
        </p:nvGraphicFramePr>
        <p:xfrm>
          <a:off x="107504" y="188640"/>
          <a:ext cx="892899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12687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Структура расходов программы:</a:t>
            </a:r>
          </a:p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1196752"/>
          <a:ext cx="89644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61000"/>
              </a:srgbClr>
            </a:gs>
            <a:gs pos="26000">
              <a:srgbClr val="FCA2CD">
                <a:alpha val="53000"/>
              </a:srgbClr>
            </a:gs>
            <a:gs pos="72000">
              <a:srgbClr val="FFFF00">
                <a:alpha val="26000"/>
              </a:srgbClr>
            </a:gs>
            <a:gs pos="18000">
              <a:srgbClr val="CCFF33">
                <a:alpha val="2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0-tub-ru.yandex.net/i?id=fc9793645890b3c86292b34d5534eb66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1463615"/>
              </p:ext>
            </p:extLst>
          </p:nvPr>
        </p:nvGraphicFramePr>
        <p:xfrm>
          <a:off x="457200" y="116632"/>
          <a:ext cx="82296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320878"/>
            <a:ext cx="85689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Финансирование программы производилось через комплексный центр социального обслуживания населения на мероприятия в рамках программы, расходы исполнены в сумме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168,0 тыс.руб.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0"/>
          <a:ext cx="8229600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79108422"/>
              </p:ext>
            </p:extLst>
          </p:nvPr>
        </p:nvGraphicFramePr>
        <p:xfrm>
          <a:off x="251520" y="116632"/>
          <a:ext cx="88924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 descr="ремонт внутрикварталки 4.jpg"/>
          <p:cNvPicPr/>
          <p:nvPr/>
        </p:nvPicPr>
        <p:blipFill>
          <a:blip r:embed="rId13" cstate="print">
            <a:lum bright="49000"/>
          </a:blip>
          <a:stretch>
            <a:fillRect/>
          </a:stretch>
        </p:blipFill>
        <p:spPr>
          <a:xfrm>
            <a:off x="107504" y="2132856"/>
            <a:ext cx="4752528" cy="4608512"/>
          </a:xfrm>
          <a:prstGeom prst="rect">
            <a:avLst/>
          </a:prstGeom>
        </p:spPr>
      </p:pic>
      <p:pic>
        <p:nvPicPr>
          <p:cNvPr id="5" name="Рисунок 4" descr="583215.jpg"/>
          <p:cNvPicPr/>
          <p:nvPr/>
        </p:nvPicPr>
        <p:blipFill>
          <a:blip r:embed="rId14" cstate="print">
            <a:lum bright="47000"/>
          </a:blip>
          <a:stretch>
            <a:fillRect/>
          </a:stretch>
        </p:blipFill>
        <p:spPr>
          <a:xfrm>
            <a:off x="4860032" y="2132856"/>
            <a:ext cx="4283968" cy="4608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6296" y="94933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в целом по программе исполнены в сумме 92,350 млн.руб. </a:t>
            </a:r>
            <a:r>
              <a:rPr lang="ru-RU" sz="2000" dirty="0"/>
              <a:t>Процент </a:t>
            </a:r>
            <a:r>
              <a:rPr lang="ru-RU" sz="2000" dirty="0" smtClean="0"/>
              <a:t>исполнения плана составил  63,4%.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7504" y="1543050"/>
          <a:ext cx="8856984" cy="505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.ytimg.com/vi/kn2HsjStJFI/maxresdefault.jpg"/>
          <p:cNvPicPr/>
          <p:nvPr/>
        </p:nvPicPr>
        <p:blipFill>
          <a:blip r:embed="rId3" cstate="print">
            <a:lum bright="33000"/>
          </a:blip>
          <a:srcRect/>
          <a:stretch>
            <a:fillRect/>
          </a:stretch>
        </p:blipFill>
        <p:spPr bwMode="auto">
          <a:xfrm>
            <a:off x="4644008" y="1124744"/>
            <a:ext cx="44999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500034" y="0"/>
          <a:ext cx="8229600" cy="1654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43188435"/>
              </p:ext>
            </p:extLst>
          </p:nvPr>
        </p:nvGraphicFramePr>
        <p:xfrm>
          <a:off x="457200" y="188640"/>
          <a:ext cx="857929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 useBgFill="1">
        <p:nvSpPr>
          <p:cNvPr id="13313" name="Rectangle 1"/>
          <p:cNvSpPr>
            <a:spLocks noChangeArrowheads="1"/>
          </p:cNvSpPr>
          <p:nvPr/>
        </p:nvSpPr>
        <p:spPr bwMode="auto">
          <a:xfrm>
            <a:off x="4788024" y="5539774"/>
            <a:ext cx="4355976" cy="10156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Средства были направлены на профилактику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безопасности дорожного движения.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тыс.руб.</a:t>
            </a:r>
            <a:endParaRPr lang="ru-RU" sz="2400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7505" y="1412776"/>
          <a:ext cx="532859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412776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</a:rPr>
              <a:t>млн.руб.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274638"/>
          <a:ext cx="8507288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7504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61000"/>
              </a:srgbClr>
            </a:gs>
            <a:gs pos="26000">
              <a:srgbClr val="FCA2CD">
                <a:alpha val="53000"/>
              </a:srgbClr>
            </a:gs>
            <a:gs pos="72000">
              <a:srgbClr val="FFFF00">
                <a:alpha val="26000"/>
              </a:srgbClr>
            </a:gs>
            <a:gs pos="18000">
              <a:srgbClr val="CCFF33">
                <a:alpha val="25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chelsosna.ru/sites/default/files/imceFiles/user-15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72816"/>
            <a:ext cx="3960439" cy="4968552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539552" y="188640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63939806"/>
              </p:ext>
            </p:extLst>
          </p:nvPr>
        </p:nvGraphicFramePr>
        <p:xfrm>
          <a:off x="457200" y="188640"/>
          <a:ext cx="8686800" cy="88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08520" y="1310738"/>
            <a:ext cx="9252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/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Расходы на программу за 2018 год исполнены в сумме 110,0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тыс.руб.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700808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  <a:ea typeface="Times New Roman" pitchFamily="18" charset="0"/>
                <a:cs typeface="Times New Roman" pitchFamily="18" charset="0"/>
              </a:rPr>
              <a:t>Денежные средства большей частью направлялись </a:t>
            </a:r>
            <a:r>
              <a:rPr lang="ru-RU" b="1" dirty="0">
                <a:latin typeface="+mn-lt"/>
              </a:rPr>
              <a:t>на закупку товаров в сфере информационно-коммуникационных технологий. </a:t>
            </a:r>
          </a:p>
          <a:p>
            <a:endParaRPr lang="ru-RU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067944" y="2420888"/>
          <a:ext cx="51845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61000"/>
              </a:srgbClr>
            </a:gs>
            <a:gs pos="26000">
              <a:srgbClr val="FCA2CD">
                <a:alpha val="53000"/>
              </a:srgbClr>
            </a:gs>
            <a:gs pos="72000">
              <a:srgbClr val="FFFF00">
                <a:alpha val="26000"/>
              </a:srgbClr>
            </a:gs>
            <a:gs pos="18000">
              <a:srgbClr val="CCFF33">
                <a:alpha val="25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44644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4044663"/>
              </p:ext>
            </p:extLst>
          </p:nvPr>
        </p:nvGraphicFramePr>
        <p:xfrm>
          <a:off x="179512" y="116632"/>
          <a:ext cx="878497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7169" name="Rectangle 1"/>
          <p:cNvSpPr>
            <a:spLocks noChangeArrowheads="1"/>
          </p:cNvSpPr>
          <p:nvPr/>
        </p:nvSpPr>
        <p:spPr bwMode="auto">
          <a:xfrm>
            <a:off x="107504" y="1120723"/>
            <a:ext cx="7344816" cy="83099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направлялись на повышение квалификации муниципальных служащих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707904" y="1988840"/>
          <a:ext cx="5436096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56376" y="162880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хема 2"/>
          <p:cNvGrpSpPr/>
          <p:nvPr/>
        </p:nvGrpSpPr>
        <p:grpSpPr>
          <a:xfrm>
            <a:off x="251520" y="116633"/>
            <a:ext cx="8568952" cy="792088"/>
            <a:chOff x="642914" y="274640"/>
            <a:chExt cx="7858170" cy="778099"/>
          </a:xfrm>
        </p:grpSpPr>
        <p:sp>
          <p:nvSpPr>
            <p:cNvPr id="3" name="Полилиния 2"/>
            <p:cNvSpPr/>
            <p:nvPr/>
          </p:nvSpPr>
          <p:spPr>
            <a:xfrm>
              <a:off x="642914" y="274640"/>
              <a:ext cx="7858170" cy="778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58172"/>
                <a:gd name="f7" fmla="val 778097"/>
                <a:gd name="f8" fmla="val 778096"/>
                <a:gd name="f9" fmla="val 389048"/>
                <a:gd name="f10" fmla="val 1"/>
                <a:gd name="f11" fmla="+- 0 0 -90"/>
                <a:gd name="f12" fmla="*/ f3 1 7858172"/>
                <a:gd name="f13" fmla="*/ f4 1 778097"/>
                <a:gd name="f14" fmla="+- f7 0 f5"/>
                <a:gd name="f15" fmla="+- f6 0 f5"/>
                <a:gd name="f16" fmla="*/ f11 f0 1"/>
                <a:gd name="f17" fmla="*/ f15 1 7858172"/>
                <a:gd name="f18" fmla="*/ f14 1 778097"/>
                <a:gd name="f19" fmla="*/ 0 f15 1"/>
                <a:gd name="f20" fmla="*/ 0 f14 1"/>
                <a:gd name="f21" fmla="*/ 7469124 f15 1"/>
                <a:gd name="f22" fmla="*/ 7858172 f15 1"/>
                <a:gd name="f23" fmla="*/ 389049 f14 1"/>
                <a:gd name="f24" fmla="*/ 778097 f14 1"/>
                <a:gd name="f25" fmla="*/ f16 1 f2"/>
                <a:gd name="f26" fmla="*/ f19 1 7858172"/>
                <a:gd name="f27" fmla="*/ f20 1 778097"/>
                <a:gd name="f28" fmla="*/ f21 1 7858172"/>
                <a:gd name="f29" fmla="*/ f22 1 7858172"/>
                <a:gd name="f30" fmla="*/ f23 1 778097"/>
                <a:gd name="f31" fmla="*/ f24 1 778097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7858172" h="778097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F6FC6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7648" tIns="80010" rIns="149348" bIns="80010" anchor="ctr" anchorCtr="1" compatLnSpc="1"/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1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onstantia"/>
                </a:rPr>
                <a:t>          "</a:t>
              </a:r>
              <a:r>
                <a:rPr lang="ru-RU" sz="2100" b="1" i="0" u="none" strike="noStrike" kern="1200" cap="none" spc="0" baseline="0" dirty="0">
                  <a:solidFill>
                    <a:srgbClr val="FFFFFF"/>
                  </a:solidFill>
                  <a:uFillTx/>
                  <a:latin typeface="Constantia"/>
                </a:rPr>
                <a:t>Развитие физической культуры и спорта  в Сосновском районе"</a:t>
              </a:r>
              <a:endParaRPr lang="ru-RU" sz="2100" b="0" i="0" u="none" strike="noStrike" kern="1200" cap="none" spc="0" baseline="0" dirty="0">
                <a:solidFill>
                  <a:srgbClr val="FFFFFF"/>
                </a:solidFill>
                <a:uFillTx/>
                <a:latin typeface="Constantia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926433" y="274640"/>
              <a:ext cx="778099" cy="7780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blipFill>
              <a:blip r:embed="rId3" r:link="rId4" cstate="print">
                <a:alphaModFix/>
              </a:blip>
              <a:stretch>
                <a:fillRect/>
              </a:stretch>
            </a:blip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512" y="4077072"/>
            <a:ext cx="3384425" cy="266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Хоккейный турнир памяти Хайулина состоялся в Рощин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555776" y="1052736"/>
          <a:ext cx="658822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хема 2"/>
          <p:cNvGrpSpPr/>
          <p:nvPr/>
        </p:nvGrpSpPr>
        <p:grpSpPr>
          <a:xfrm>
            <a:off x="179512" y="260648"/>
            <a:ext cx="8784976" cy="1081607"/>
            <a:chOff x="903792" y="275161"/>
            <a:chExt cx="7336404" cy="1081607"/>
          </a:xfrm>
        </p:grpSpPr>
        <p:sp>
          <p:nvSpPr>
            <p:cNvPr id="3" name="Полилиния 2"/>
            <p:cNvSpPr/>
            <p:nvPr/>
          </p:nvSpPr>
          <p:spPr>
            <a:xfrm>
              <a:off x="903792" y="275161"/>
              <a:ext cx="7336404" cy="1081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36406"/>
                <a:gd name="f7" fmla="val 1081602"/>
                <a:gd name="f8" fmla="val 1081601"/>
                <a:gd name="f9" fmla="val 540801"/>
                <a:gd name="f10" fmla="val 1"/>
                <a:gd name="f11" fmla="+- 0 0 -90"/>
                <a:gd name="f12" fmla="*/ f3 1 7336406"/>
                <a:gd name="f13" fmla="*/ f4 1 1081602"/>
                <a:gd name="f14" fmla="+- f7 0 f5"/>
                <a:gd name="f15" fmla="+- f6 0 f5"/>
                <a:gd name="f16" fmla="*/ f11 f0 1"/>
                <a:gd name="f17" fmla="*/ f15 1 7336406"/>
                <a:gd name="f18" fmla="*/ f14 1 1081602"/>
                <a:gd name="f19" fmla="*/ 0 f15 1"/>
                <a:gd name="f20" fmla="*/ 0 f14 1"/>
                <a:gd name="f21" fmla="*/ 6795605 f15 1"/>
                <a:gd name="f22" fmla="*/ 7336406 f15 1"/>
                <a:gd name="f23" fmla="*/ 540801 f14 1"/>
                <a:gd name="f24" fmla="*/ 1081602 f14 1"/>
                <a:gd name="f25" fmla="*/ f16 1 f2"/>
                <a:gd name="f26" fmla="*/ f19 1 7336406"/>
                <a:gd name="f27" fmla="*/ f20 1 1081602"/>
                <a:gd name="f28" fmla="*/ f21 1 7336406"/>
                <a:gd name="f29" fmla="*/ f22 1 7336406"/>
                <a:gd name="f30" fmla="*/ f23 1 1081602"/>
                <a:gd name="f31" fmla="*/ f24 1 1081602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7336406" h="1081602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0070C0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747357" tIns="121916" rIns="227585" bIns="121916" anchor="ctr" anchorCtr="1" compatLnSpc="1"/>
            <a:lstStyle/>
            <a:p>
              <a:pPr marL="0" marR="0" lvl="0" indent="0" algn="ctr" defTabSz="142240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b="0" i="0" u="none" strike="noStrike" kern="1200" cap="none" spc="0" baseline="0" dirty="0">
                  <a:solidFill>
                    <a:srgbClr val="FFFFFF"/>
                  </a:solidFill>
                  <a:uFillTx/>
                  <a:latin typeface="Constantia"/>
                </a:rPr>
                <a:t>Администрация Сосновского муниципального района</a:t>
              </a:r>
              <a:r>
                <a:rPr lang="ru-RU" sz="3200" b="1" i="0" u="none" strike="noStrike" kern="1200" cap="none" spc="0" baseline="0" dirty="0">
                  <a:solidFill>
                    <a:srgbClr val="FFFFFF"/>
                  </a:solidFill>
                  <a:uFillTx/>
                  <a:latin typeface="Constantia"/>
                </a:rPr>
                <a:t>: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1264599" y="347169"/>
              <a:ext cx="961329" cy="10081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blipFill>
              <a:blip r:embed="rId2" r:link="rId3" cstate="print">
                <a:alphaModFix/>
              </a:blip>
              <a:stretch>
                <a:fillRect/>
              </a:stretch>
            </a:blip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5" name="Схема 6"/>
          <p:cNvGrpSpPr/>
          <p:nvPr/>
        </p:nvGrpSpPr>
        <p:grpSpPr>
          <a:xfrm>
            <a:off x="179512" y="1655256"/>
            <a:ext cx="6121124" cy="4651497"/>
            <a:chOff x="179987" y="1655256"/>
            <a:chExt cx="6642073" cy="4651497"/>
          </a:xfrm>
        </p:grpSpPr>
        <p:sp>
          <p:nvSpPr>
            <p:cNvPr id="6" name="Полилиния 5"/>
            <p:cNvSpPr/>
            <p:nvPr/>
          </p:nvSpPr>
          <p:spPr>
            <a:xfrm>
              <a:off x="179987" y="1700808"/>
              <a:ext cx="6642073" cy="2094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42077"/>
                <a:gd name="f7" fmla="val 1296519"/>
                <a:gd name="f8" fmla="val 1296518"/>
                <a:gd name="f9" fmla="val 648259"/>
                <a:gd name="f10" fmla="val 1"/>
                <a:gd name="f11" fmla="+- 0 0 -90"/>
                <a:gd name="f12" fmla="*/ f3 1 6642077"/>
                <a:gd name="f13" fmla="*/ f4 1 1296519"/>
                <a:gd name="f14" fmla="+- f7 0 f5"/>
                <a:gd name="f15" fmla="+- f6 0 f5"/>
                <a:gd name="f16" fmla="*/ f11 f0 1"/>
                <a:gd name="f17" fmla="*/ f15 1 6642077"/>
                <a:gd name="f18" fmla="*/ f14 1 1296519"/>
                <a:gd name="f19" fmla="*/ 0 f15 1"/>
                <a:gd name="f20" fmla="*/ 0 f14 1"/>
                <a:gd name="f21" fmla="*/ 5993818 f15 1"/>
                <a:gd name="f22" fmla="*/ 6642077 f15 1"/>
                <a:gd name="f23" fmla="*/ 648260 f14 1"/>
                <a:gd name="f24" fmla="*/ 1296519 f14 1"/>
                <a:gd name="f25" fmla="*/ f16 1 f2"/>
                <a:gd name="f26" fmla="*/ f19 1 6642077"/>
                <a:gd name="f27" fmla="*/ f20 1 1296519"/>
                <a:gd name="f28" fmla="*/ f21 1 6642077"/>
                <a:gd name="f29" fmla="*/ f22 1 6642077"/>
                <a:gd name="f30" fmla="*/ f23 1 1296519"/>
                <a:gd name="f31" fmla="*/ f24 1 1296519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6642077" h="1296519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D07C7A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801718" tIns="76196" rIns="142244" bIns="76196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onstantia"/>
                </a:rPr>
                <a:t>"Улучшение условий и охраны труда в Сосновском муниципальном районе"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08240" y="1655256"/>
              <a:ext cx="1083024" cy="108302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08240" y="3423760"/>
              <a:ext cx="1083024" cy="108302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79987" y="4149080"/>
              <a:ext cx="6634494" cy="2157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34495"/>
                <a:gd name="f7" fmla="val 1295545"/>
                <a:gd name="f8" fmla="val 1295544"/>
                <a:gd name="f9" fmla="val 647772"/>
                <a:gd name="f10" fmla="val 1"/>
                <a:gd name="f11" fmla="+- 0 0 -90"/>
                <a:gd name="f12" fmla="*/ f3 1 6634495"/>
                <a:gd name="f13" fmla="*/ f4 1 1295545"/>
                <a:gd name="f14" fmla="+- f7 0 f5"/>
                <a:gd name="f15" fmla="+- f6 0 f5"/>
                <a:gd name="f16" fmla="*/ f11 f0 1"/>
                <a:gd name="f17" fmla="*/ f15 1 6634495"/>
                <a:gd name="f18" fmla="*/ f14 1 1295545"/>
                <a:gd name="f19" fmla="*/ 0 f15 1"/>
                <a:gd name="f20" fmla="*/ 0 f14 1"/>
                <a:gd name="f21" fmla="*/ 5986723 f15 1"/>
                <a:gd name="f22" fmla="*/ 6634495 f15 1"/>
                <a:gd name="f23" fmla="*/ 647773 f14 1"/>
                <a:gd name="f24" fmla="*/ 1295545 f14 1"/>
                <a:gd name="f25" fmla="*/ f16 1 f2"/>
                <a:gd name="f26" fmla="*/ f19 1 6634495"/>
                <a:gd name="f27" fmla="*/ f20 1 1295545"/>
                <a:gd name="f28" fmla="*/ f21 1 6634495"/>
                <a:gd name="f29" fmla="*/ f22 1 6634495"/>
                <a:gd name="f30" fmla="*/ f23 1 1295545"/>
                <a:gd name="f31" fmla="*/ f24 1 1295545"/>
                <a:gd name="f32" fmla="*/ f5 1 f17"/>
                <a:gd name="f33" fmla="*/ f6 1 f17"/>
                <a:gd name="f34" fmla="*/ f5 1 f18"/>
                <a:gd name="f35" fmla="*/ f7 1 f18"/>
                <a:gd name="f36" fmla="+- f25 0 f1"/>
                <a:gd name="f37" fmla="*/ f26 1 f17"/>
                <a:gd name="f38" fmla="*/ f27 1 f18"/>
                <a:gd name="f39" fmla="*/ f28 1 f17"/>
                <a:gd name="f40" fmla="*/ f29 1 f17"/>
                <a:gd name="f41" fmla="*/ f30 1 f18"/>
                <a:gd name="f42" fmla="*/ f31 1 f18"/>
                <a:gd name="f43" fmla="*/ f32 f12 1"/>
                <a:gd name="f44" fmla="*/ f33 f12 1"/>
                <a:gd name="f45" fmla="*/ f35 f13 1"/>
                <a:gd name="f46" fmla="*/ f34 f13 1"/>
                <a:gd name="f47" fmla="*/ f37 f12 1"/>
                <a:gd name="f48" fmla="*/ f38 f13 1"/>
                <a:gd name="f49" fmla="*/ f39 f12 1"/>
                <a:gd name="f50" fmla="*/ f40 f12 1"/>
                <a:gd name="f51" fmla="*/ f41 f13 1"/>
                <a:gd name="f52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7" y="f48"/>
                </a:cxn>
                <a:cxn ang="f36">
                  <a:pos x="f49" y="f48"/>
                </a:cxn>
                <a:cxn ang="f36">
                  <a:pos x="f50" y="f51"/>
                </a:cxn>
                <a:cxn ang="f36">
                  <a:pos x="f49" y="f52"/>
                </a:cxn>
                <a:cxn ang="f36">
                  <a:pos x="f47" y="f52"/>
                </a:cxn>
                <a:cxn ang="f36">
                  <a:pos x="f47" y="f48"/>
                </a:cxn>
              </a:cxnLst>
              <a:rect l="f43" t="f46" r="f44" b="f45"/>
              <a:pathLst>
                <a:path w="6634495" h="1295545">
                  <a:moveTo>
                    <a:pt x="f6" y="f8"/>
                  </a:moveTo>
                  <a:lnTo>
                    <a:pt x="f9" y="f8"/>
                  </a:lnTo>
                  <a:lnTo>
                    <a:pt x="f5" y="f9"/>
                  </a:lnTo>
                  <a:lnTo>
                    <a:pt x="f9" y="f10"/>
                  </a:lnTo>
                  <a:lnTo>
                    <a:pt x="f6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10CF9B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801471" tIns="76196" rIns="142244" bIns="76196" anchor="ctr" anchorCtr="1" compatLnSpc="1"/>
            <a:lstStyle/>
            <a:p>
              <a:pPr marL="0" marR="0" lvl="0" indent="0" algn="ctr" defTabSz="88899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Constantia"/>
                </a:rPr>
                <a:t>"Профилактика правонарушений на территории Сосновского района"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08240" y="5166817"/>
              <a:ext cx="1083024" cy="108302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1 0"/>
                <a:gd name="f15" fmla="*/ f9 f0 1"/>
                <a:gd name="f16" fmla="*/ f10 f0 1"/>
                <a:gd name="f17" fmla="?: f11 f4 1"/>
                <a:gd name="f18" fmla="?: f12 f5 1"/>
                <a:gd name="f19" fmla="?: f13 f6 1"/>
                <a:gd name="f20" fmla="+- f14 0 f1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1 0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0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0 1"/>
                <a:gd name="f47" fmla="*/ f42 f30 1"/>
                <a:gd name="f48" fmla="*/ f41 f30 1"/>
                <a:gd name="f49" fmla="*/ f46 1 f8"/>
                <a:gd name="f50" fmla="*/ f44 f30 1"/>
                <a:gd name="f51" fmla="+- f49 0 f1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0" swAng="f1"/>
                  <a:arcTo wR="f47" hR="f48" stAng="f2" swAng="f1"/>
                  <a:arcTo wR="f47" hR="f48" stAng="f7" swAng="f1"/>
                  <a:arcTo wR="f47" hR="f48" stAng="f1" swAng="f1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Схема 9"/>
          <p:cNvGrpSpPr/>
          <p:nvPr/>
        </p:nvGrpSpPr>
        <p:grpSpPr>
          <a:xfrm>
            <a:off x="6372200" y="1700808"/>
            <a:ext cx="2557519" cy="4637319"/>
            <a:chOff x="6858018" y="1700808"/>
            <a:chExt cx="2071701" cy="4637319"/>
          </a:xfrm>
        </p:grpSpPr>
        <p:sp>
          <p:nvSpPr>
            <p:cNvPr id="13" name="Полилиния 12"/>
            <p:cNvSpPr/>
            <p:nvPr/>
          </p:nvSpPr>
          <p:spPr>
            <a:xfrm>
              <a:off x="6858018" y="1700808"/>
              <a:ext cx="2071701" cy="20882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1702"/>
                <a:gd name="f7" fmla="val 1306307"/>
                <a:gd name="f8" fmla="val 217722"/>
                <a:gd name="f9" fmla="val 159979"/>
                <a:gd name="f10" fmla="val 22939"/>
                <a:gd name="f11" fmla="val 104600"/>
                <a:gd name="f12" fmla="val 63770"/>
                <a:gd name="f13" fmla="val 63769"/>
                <a:gd name="f14" fmla="val 104601"/>
                <a:gd name="f15" fmla="val 22938"/>
                <a:gd name="f16" fmla="val 217723"/>
                <a:gd name="f17" fmla="val 1853980"/>
                <a:gd name="f18" fmla="val 1911723"/>
                <a:gd name="f19" fmla="val 1967102"/>
                <a:gd name="f20" fmla="val 2007933"/>
                <a:gd name="f21" fmla="val 2048764"/>
                <a:gd name="f22" fmla="val 1088585"/>
                <a:gd name="f23" fmla="val 1146328"/>
                <a:gd name="f24" fmla="val 2048763"/>
                <a:gd name="f25" fmla="val 1201707"/>
                <a:gd name="f26" fmla="val 1242538"/>
                <a:gd name="f27" fmla="val 1283369"/>
                <a:gd name="f28" fmla="val 1911724"/>
                <a:gd name="f29" fmla="val 1283368"/>
                <a:gd name="f30" fmla="val 1146329"/>
                <a:gd name="f31" fmla="+- 0 0 -90"/>
                <a:gd name="f32" fmla="*/ f3 1 2071702"/>
                <a:gd name="f33" fmla="*/ f4 1 1306307"/>
                <a:gd name="f34" fmla="+- f7 0 f5"/>
                <a:gd name="f35" fmla="+- f6 0 f5"/>
                <a:gd name="f36" fmla="*/ f31 f0 1"/>
                <a:gd name="f37" fmla="*/ f35 1 2071702"/>
                <a:gd name="f38" fmla="*/ f34 1 1306307"/>
                <a:gd name="f39" fmla="*/ 0 f35 1"/>
                <a:gd name="f40" fmla="*/ 217722 f34 1"/>
                <a:gd name="f41" fmla="*/ 63770 f35 1"/>
                <a:gd name="f42" fmla="*/ 63769 f34 1"/>
                <a:gd name="f43" fmla="*/ 217723 f35 1"/>
                <a:gd name="f44" fmla="*/ 0 f34 1"/>
                <a:gd name="f45" fmla="*/ 1853980 f35 1"/>
                <a:gd name="f46" fmla="*/ 2007933 f35 1"/>
                <a:gd name="f47" fmla="*/ 63770 f34 1"/>
                <a:gd name="f48" fmla="*/ 2071702 f35 1"/>
                <a:gd name="f49" fmla="*/ 217723 f34 1"/>
                <a:gd name="f50" fmla="*/ 1088585 f34 1"/>
                <a:gd name="f51" fmla="*/ 1242538 f34 1"/>
                <a:gd name="f52" fmla="*/ 1306307 f34 1"/>
                <a:gd name="f53" fmla="*/ 217722 f35 1"/>
                <a:gd name="f54" fmla="*/ 63769 f35 1"/>
                <a:gd name="f55" fmla="*/ f36 1 f2"/>
                <a:gd name="f56" fmla="*/ f39 1 2071702"/>
                <a:gd name="f57" fmla="*/ f40 1 1306307"/>
                <a:gd name="f58" fmla="*/ f41 1 2071702"/>
                <a:gd name="f59" fmla="*/ f42 1 1306307"/>
                <a:gd name="f60" fmla="*/ f43 1 2071702"/>
                <a:gd name="f61" fmla="*/ f44 1 1306307"/>
                <a:gd name="f62" fmla="*/ f45 1 2071702"/>
                <a:gd name="f63" fmla="*/ f46 1 2071702"/>
                <a:gd name="f64" fmla="*/ f47 1 1306307"/>
                <a:gd name="f65" fmla="*/ f48 1 2071702"/>
                <a:gd name="f66" fmla="*/ f49 1 1306307"/>
                <a:gd name="f67" fmla="*/ f50 1 1306307"/>
                <a:gd name="f68" fmla="*/ f51 1 1306307"/>
                <a:gd name="f69" fmla="*/ f52 1 1306307"/>
                <a:gd name="f70" fmla="*/ f53 1 2071702"/>
                <a:gd name="f71" fmla="*/ f54 1 2071702"/>
                <a:gd name="f72" fmla="*/ f5 1 f37"/>
                <a:gd name="f73" fmla="*/ f6 1 f37"/>
                <a:gd name="f74" fmla="*/ f5 1 f38"/>
                <a:gd name="f75" fmla="*/ f7 1 f38"/>
                <a:gd name="f76" fmla="+- f55 0 f1"/>
                <a:gd name="f77" fmla="*/ f56 1 f37"/>
                <a:gd name="f78" fmla="*/ f57 1 f38"/>
                <a:gd name="f79" fmla="*/ f58 1 f37"/>
                <a:gd name="f80" fmla="*/ f59 1 f38"/>
                <a:gd name="f81" fmla="*/ f60 1 f37"/>
                <a:gd name="f82" fmla="*/ f61 1 f38"/>
                <a:gd name="f83" fmla="*/ f62 1 f37"/>
                <a:gd name="f84" fmla="*/ f63 1 f37"/>
                <a:gd name="f85" fmla="*/ f64 1 f38"/>
                <a:gd name="f86" fmla="*/ f65 1 f37"/>
                <a:gd name="f87" fmla="*/ f66 1 f38"/>
                <a:gd name="f88" fmla="*/ f67 1 f38"/>
                <a:gd name="f89" fmla="*/ f68 1 f38"/>
                <a:gd name="f90" fmla="*/ f69 1 f38"/>
                <a:gd name="f91" fmla="*/ f70 1 f37"/>
                <a:gd name="f92" fmla="*/ f71 1 f37"/>
                <a:gd name="f93" fmla="*/ f72 f32 1"/>
                <a:gd name="f94" fmla="*/ f73 f32 1"/>
                <a:gd name="f95" fmla="*/ f75 f33 1"/>
                <a:gd name="f96" fmla="*/ f74 f33 1"/>
                <a:gd name="f97" fmla="*/ f77 f32 1"/>
                <a:gd name="f98" fmla="*/ f78 f33 1"/>
                <a:gd name="f99" fmla="*/ f79 f32 1"/>
                <a:gd name="f100" fmla="*/ f80 f33 1"/>
                <a:gd name="f101" fmla="*/ f81 f32 1"/>
                <a:gd name="f102" fmla="*/ f82 f33 1"/>
                <a:gd name="f103" fmla="*/ f83 f32 1"/>
                <a:gd name="f104" fmla="*/ f84 f32 1"/>
                <a:gd name="f105" fmla="*/ f85 f33 1"/>
                <a:gd name="f106" fmla="*/ f86 f32 1"/>
                <a:gd name="f107" fmla="*/ f87 f33 1"/>
                <a:gd name="f108" fmla="*/ f88 f33 1"/>
                <a:gd name="f109" fmla="*/ f89 f33 1"/>
                <a:gd name="f110" fmla="*/ f90 f33 1"/>
                <a:gd name="f111" fmla="*/ f91 f32 1"/>
                <a:gd name="f112" fmla="*/ f9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97" y="f98"/>
                </a:cxn>
                <a:cxn ang="f76">
                  <a:pos x="f99" y="f100"/>
                </a:cxn>
                <a:cxn ang="f76">
                  <a:pos x="f101" y="f102"/>
                </a:cxn>
                <a:cxn ang="f76">
                  <a:pos x="f103" y="f102"/>
                </a:cxn>
                <a:cxn ang="f76">
                  <a:pos x="f104" y="f105"/>
                </a:cxn>
                <a:cxn ang="f76">
                  <a:pos x="f106" y="f107"/>
                </a:cxn>
                <a:cxn ang="f76">
                  <a:pos x="f106" y="f108"/>
                </a:cxn>
                <a:cxn ang="f76">
                  <a:pos x="f104" y="f109"/>
                </a:cxn>
                <a:cxn ang="f76">
                  <a:pos x="f103" y="f110"/>
                </a:cxn>
                <a:cxn ang="f76">
                  <a:pos x="f111" y="f110"/>
                </a:cxn>
                <a:cxn ang="f76">
                  <a:pos x="f112" y="f109"/>
                </a:cxn>
                <a:cxn ang="f76">
                  <a:pos x="f97" y="f108"/>
                </a:cxn>
                <a:cxn ang="f76">
                  <a:pos x="f97" y="f98"/>
                </a:cxn>
              </a:cxnLst>
              <a:rect l="f93" t="f96" r="f94" b="f95"/>
              <a:pathLst>
                <a:path w="2071702" h="1306307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9" y="f5"/>
                    <a:pt x="f16" y="f5"/>
                  </a:cubicBezTo>
                  <a:lnTo>
                    <a:pt x="f17" y="f5"/>
                  </a:lnTo>
                  <a:cubicBezTo>
                    <a:pt x="f18" y="f5"/>
                    <a:pt x="f19" y="f10"/>
                    <a:pt x="f20" y="f12"/>
                  </a:cubicBezTo>
                  <a:cubicBezTo>
                    <a:pt x="f21" y="f14"/>
                    <a:pt x="f6" y="f9"/>
                    <a:pt x="f6" y="f16"/>
                  </a:cubicBezTo>
                  <a:lnTo>
                    <a:pt x="f6" y="f22"/>
                  </a:lnTo>
                  <a:cubicBezTo>
                    <a:pt x="f6" y="f23"/>
                    <a:pt x="f24" y="f25"/>
                    <a:pt x="f20" y="f26"/>
                  </a:cubicBezTo>
                  <a:cubicBezTo>
                    <a:pt x="f19" y="f27"/>
                    <a:pt x="f28" y="f7"/>
                    <a:pt x="f17" y="f7"/>
                  </a:cubicBezTo>
                  <a:lnTo>
                    <a:pt x="f8" y="f7"/>
                  </a:lnTo>
                  <a:cubicBezTo>
                    <a:pt x="f9" y="f7"/>
                    <a:pt x="f11" y="f29"/>
                    <a:pt x="f13" y="f26"/>
                  </a:cubicBezTo>
                  <a:cubicBezTo>
                    <a:pt x="f15" y="f25"/>
                    <a:pt x="f5" y="f30"/>
                    <a:pt x="f5" y="f2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F7977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39967" tIns="139967" rIns="139967" bIns="139967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rPr>
                <a:t>15,0 </a:t>
              </a:r>
              <a:r>
                <a:rPr lang="ru-RU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rPr>
                <a:t>тыс. руб.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858018" y="4149080"/>
              <a:ext cx="2071701" cy="2189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1702"/>
                <a:gd name="f7" fmla="val 1252951"/>
                <a:gd name="f8" fmla="val 208829"/>
                <a:gd name="f9" fmla="val 153444"/>
                <a:gd name="f10" fmla="val 22002"/>
                <a:gd name="f11" fmla="val 100328"/>
                <a:gd name="f12" fmla="val 61165"/>
                <a:gd name="f13" fmla="val 153445"/>
                <a:gd name="f14" fmla="val 1"/>
                <a:gd name="f15" fmla="val 208830"/>
                <a:gd name="f16" fmla="val 1862873"/>
                <a:gd name="f17" fmla="val 1918258"/>
                <a:gd name="f18" fmla="val 1971374"/>
                <a:gd name="f19" fmla="val 2010537"/>
                <a:gd name="f20" fmla="val 2049700"/>
                <a:gd name="f21" fmla="val 2071701"/>
                <a:gd name="f22" fmla="val 487261"/>
                <a:gd name="f23" fmla="val 765691"/>
                <a:gd name="f24" fmla="val 1044122"/>
                <a:gd name="f25" fmla="val 1099507"/>
                <a:gd name="f26" fmla="val 1152623"/>
                <a:gd name="f27" fmla="val 1191786"/>
                <a:gd name="f28" fmla="val 1230949"/>
                <a:gd name="f29" fmla="val 1918257"/>
                <a:gd name="f30" fmla="val 1099506"/>
                <a:gd name="f31" fmla="val 1044121"/>
                <a:gd name="f32" fmla="val 765690"/>
                <a:gd name="f33" fmla="val 487260"/>
                <a:gd name="f34" fmla="+- 0 0 -90"/>
                <a:gd name="f35" fmla="*/ f3 1 2071702"/>
                <a:gd name="f36" fmla="*/ f4 1 1252951"/>
                <a:gd name="f37" fmla="+- f7 0 f5"/>
                <a:gd name="f38" fmla="+- f6 0 f5"/>
                <a:gd name="f39" fmla="*/ f34 f0 1"/>
                <a:gd name="f40" fmla="*/ f38 1 2071702"/>
                <a:gd name="f41" fmla="*/ f37 1 1252951"/>
                <a:gd name="f42" fmla="*/ 0 f38 1"/>
                <a:gd name="f43" fmla="*/ 208829 f37 1"/>
                <a:gd name="f44" fmla="*/ 61165 f38 1"/>
                <a:gd name="f45" fmla="*/ 61165 f37 1"/>
                <a:gd name="f46" fmla="*/ 208830 f38 1"/>
                <a:gd name="f47" fmla="*/ 1 f37 1"/>
                <a:gd name="f48" fmla="*/ 1862873 f38 1"/>
                <a:gd name="f49" fmla="*/ 0 f37 1"/>
                <a:gd name="f50" fmla="*/ 2010537 f38 1"/>
                <a:gd name="f51" fmla="*/ 2071701 f38 1"/>
                <a:gd name="f52" fmla="*/ 208830 f37 1"/>
                <a:gd name="f53" fmla="*/ 2071702 f38 1"/>
                <a:gd name="f54" fmla="*/ 1044122 f37 1"/>
                <a:gd name="f55" fmla="*/ 1191786 f37 1"/>
                <a:gd name="f56" fmla="*/ 1252951 f37 1"/>
                <a:gd name="f57" fmla="*/ 208829 f38 1"/>
                <a:gd name="f58" fmla="*/ 1 f38 1"/>
                <a:gd name="f59" fmla="*/ 1044121 f37 1"/>
                <a:gd name="f60" fmla="*/ f39 1 f2"/>
                <a:gd name="f61" fmla="*/ f42 1 2071702"/>
                <a:gd name="f62" fmla="*/ f43 1 1252951"/>
                <a:gd name="f63" fmla="*/ f44 1 2071702"/>
                <a:gd name="f64" fmla="*/ f45 1 1252951"/>
                <a:gd name="f65" fmla="*/ f46 1 2071702"/>
                <a:gd name="f66" fmla="*/ f47 1 1252951"/>
                <a:gd name="f67" fmla="*/ f48 1 2071702"/>
                <a:gd name="f68" fmla="*/ f49 1 1252951"/>
                <a:gd name="f69" fmla="*/ f50 1 2071702"/>
                <a:gd name="f70" fmla="*/ f51 1 2071702"/>
                <a:gd name="f71" fmla="*/ f52 1 1252951"/>
                <a:gd name="f72" fmla="*/ f53 1 2071702"/>
                <a:gd name="f73" fmla="*/ f54 1 1252951"/>
                <a:gd name="f74" fmla="*/ f55 1 1252951"/>
                <a:gd name="f75" fmla="*/ f56 1 1252951"/>
                <a:gd name="f76" fmla="*/ f57 1 2071702"/>
                <a:gd name="f77" fmla="*/ f58 1 2071702"/>
                <a:gd name="f78" fmla="*/ f59 1 1252951"/>
                <a:gd name="f79" fmla="*/ f5 1 f40"/>
                <a:gd name="f80" fmla="*/ f6 1 f40"/>
                <a:gd name="f81" fmla="*/ f5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0"/>
                <a:gd name="f94" fmla="*/ f71 1 f41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5 1"/>
                <a:gd name="f116" fmla="*/ f94 f36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09"/>
                </a:cxn>
                <a:cxn ang="f83">
                  <a:pos x="f115" y="f116"/>
                </a:cxn>
                <a:cxn ang="f83">
                  <a:pos x="f117" y="f118"/>
                </a:cxn>
                <a:cxn ang="f83">
                  <a:pos x="f114" y="f119"/>
                </a:cxn>
                <a:cxn ang="f83">
                  <a:pos x="f112" y="f120"/>
                </a:cxn>
                <a:cxn ang="f83">
                  <a:pos x="f121" y="f120"/>
                </a:cxn>
                <a:cxn ang="f83">
                  <a:pos x="f108" y="f119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2071702" h="1252951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13" y="f14"/>
                    <a:pt x="f15" y="f14"/>
                  </a:cubicBezTo>
                  <a:lnTo>
                    <a:pt x="f16" y="f5"/>
                  </a:lnTo>
                  <a:cubicBezTo>
                    <a:pt x="f17" y="f5"/>
                    <a:pt x="f18" y="f10"/>
                    <a:pt x="f19" y="f12"/>
                  </a:cubicBezTo>
                  <a:cubicBezTo>
                    <a:pt x="f20" y="f11"/>
                    <a:pt x="f21" y="f13"/>
                    <a:pt x="f21" y="f15"/>
                  </a:cubicBezTo>
                  <a:cubicBezTo>
                    <a:pt x="f21" y="f22"/>
                    <a:pt x="f6" y="f23"/>
                    <a:pt x="f6" y="f24"/>
                  </a:cubicBezTo>
                  <a:cubicBezTo>
                    <a:pt x="f6" y="f25"/>
                    <a:pt x="f20" y="f26"/>
                    <a:pt x="f19" y="f27"/>
                  </a:cubicBezTo>
                  <a:cubicBezTo>
                    <a:pt x="f18" y="f28"/>
                    <a:pt x="f29" y="f7"/>
                    <a:pt x="f16" y="f7"/>
                  </a:cubicBezTo>
                  <a:lnTo>
                    <a:pt x="f8" y="f7"/>
                  </a:lnTo>
                  <a:cubicBezTo>
                    <a:pt x="f9" y="f7"/>
                    <a:pt x="f11" y="f28"/>
                    <a:pt x="f12" y="f27"/>
                  </a:cubicBezTo>
                  <a:cubicBezTo>
                    <a:pt x="f10" y="f26"/>
                    <a:pt x="f5" y="f30"/>
                    <a:pt x="f14" y="f31"/>
                  </a:cubicBezTo>
                  <a:cubicBezTo>
                    <a:pt x="f14" y="f32"/>
                    <a:pt x="f5" y="f33"/>
                    <a:pt x="f5" y="f8"/>
                  </a:cubicBezTo>
                  <a:close/>
                </a:path>
              </a:pathLst>
            </a:custGeom>
            <a:solidFill>
              <a:srgbClr val="10CF9B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37361" tIns="137361" rIns="137361" bIns="137361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rPr>
                <a:t>33,1 </a:t>
              </a:r>
              <a:r>
                <a:rPr lang="ru-RU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cs typeface="Times New Roman" pitchFamily="18"/>
                </a:rPr>
                <a:t>тыс. руб.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8677841"/>
              </p:ext>
            </p:extLst>
          </p:nvPr>
        </p:nvGraphicFramePr>
        <p:xfrm>
          <a:off x="457200" y="188640"/>
          <a:ext cx="85072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1412776"/>
            <a:ext cx="4664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разрезе ведомственной структуры :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649088" y="764704"/>
          <a:ext cx="979308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980728"/>
            <a:ext cx="516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Исполнены в сумме 199,424 млн.руб.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3911453"/>
              </p:ext>
            </p:extLst>
          </p:nvPr>
        </p:nvGraphicFramePr>
        <p:xfrm>
          <a:off x="457200" y="274638"/>
          <a:ext cx="8229600" cy="108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13254355"/>
              </p:ext>
            </p:extLst>
          </p:nvPr>
        </p:nvGraphicFramePr>
        <p:xfrm>
          <a:off x="-252536" y="1412776"/>
          <a:ext cx="92170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7707516"/>
              </p:ext>
            </p:extLst>
          </p:nvPr>
        </p:nvGraphicFramePr>
        <p:xfrm>
          <a:off x="6858016" y="1412776"/>
          <a:ext cx="207170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853247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8677841"/>
              </p:ext>
            </p:extLst>
          </p:nvPr>
        </p:nvGraphicFramePr>
        <p:xfrm>
          <a:off x="457200" y="188640"/>
          <a:ext cx="85072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1412776"/>
            <a:ext cx="4664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разрезе ведомственной структуры :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649088" y="764704"/>
          <a:ext cx="979308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980728"/>
            <a:ext cx="516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Исполнены в сумме 199,424 млн.руб.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2849575"/>
              </p:ext>
            </p:extLst>
          </p:nvPr>
        </p:nvGraphicFramePr>
        <p:xfrm>
          <a:off x="457200" y="116632"/>
          <a:ext cx="84352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66080875"/>
              </p:ext>
            </p:extLst>
          </p:nvPr>
        </p:nvGraphicFramePr>
        <p:xfrm>
          <a:off x="2051720" y="1268760"/>
          <a:ext cx="709228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39885892"/>
              </p:ext>
            </p:extLst>
          </p:nvPr>
        </p:nvGraphicFramePr>
        <p:xfrm>
          <a:off x="107504" y="1484784"/>
          <a:ext cx="217849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2286000" y="5589240"/>
            <a:ext cx="6714832" cy="1044575"/>
            <a:chOff x="144012" y="2880322"/>
            <a:chExt cx="6714832" cy="1044575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44012" y="2880322"/>
              <a:ext cx="6714832" cy="1044575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 rot="21600000">
              <a:off x="405156" y="2880322"/>
              <a:ext cx="6453688" cy="1044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4492" tIns="106680" rIns="199136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dirty="0">
                  <a:solidFill>
                    <a:schemeClr val="tx1"/>
                  </a:solidFill>
                </a:rPr>
                <a:t>субсидии </a:t>
              </a:r>
              <a:r>
                <a:rPr lang="ru-RU" sz="2400" dirty="0" smtClean="0">
                  <a:solidFill>
                    <a:schemeClr val="tx1"/>
                  </a:solidFill>
                </a:rPr>
                <a:t>садоводческим некоммерческим </a:t>
              </a:r>
              <a:r>
                <a:rPr lang="ru-RU" sz="2400" dirty="0">
                  <a:solidFill>
                    <a:schemeClr val="tx1"/>
                  </a:solidFill>
                </a:rPr>
                <a:t>объединениям граждан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77835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50677621"/>
              </p:ext>
            </p:extLst>
          </p:nvPr>
        </p:nvGraphicFramePr>
        <p:xfrm>
          <a:off x="500034" y="0"/>
          <a:ext cx="8229600" cy="83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94943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857232"/>
          <a:ext cx="822960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88640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412776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</a:rPr>
              <a:t>млн.руб.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274638"/>
          <a:ext cx="8507288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214282" y="5715000"/>
            <a:ext cx="8786874" cy="46166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i="1" u="sng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0" y="1241376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58204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07504" y="928725"/>
          <a:ext cx="8928992" cy="574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88640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1340768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17508</TotalTime>
  <Words>2624</Words>
  <Application>Microsoft Office PowerPoint</Application>
  <PresentationFormat>Экран (4:3)</PresentationFormat>
  <Paragraphs>610</Paragraphs>
  <Slides>59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</vt:lpstr>
      <vt:lpstr>Cambria Math</vt:lpstr>
      <vt:lpstr>Constantia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FIN21</dc:creator>
  <cp:lastModifiedBy>Танзиля Хамитовна Даутова</cp:lastModifiedBy>
  <cp:revision>1621</cp:revision>
  <dcterms:created xsi:type="dcterms:W3CDTF">2009-12-14T09:20:21Z</dcterms:created>
  <dcterms:modified xsi:type="dcterms:W3CDTF">2019-04-24T04:15:47Z</dcterms:modified>
  <cp:contentStatus/>
</cp:coreProperties>
</file>